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3" r:id="rId4"/>
    <p:sldId id="264" r:id="rId5"/>
    <p:sldId id="265" r:id="rId6"/>
    <p:sldId id="267" r:id="rId7"/>
    <p:sldId id="272" r:id="rId8"/>
    <p:sldId id="268" r:id="rId9"/>
    <p:sldId id="269" r:id="rId10"/>
    <p:sldId id="270" r:id="rId11"/>
    <p:sldId id="27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3712" autoAdjust="0"/>
  </p:normalViewPr>
  <p:slideViewPr>
    <p:cSldViewPr snapToGrid="0">
      <p:cViewPr varScale="1">
        <p:scale>
          <a:sx n="76" d="100"/>
          <a:sy n="76" d="100"/>
        </p:scale>
        <p:origin x="954" y="96"/>
      </p:cViewPr>
      <p:guideLst/>
    </p:cSldViewPr>
  </p:slideViewPr>
  <p:outlineViewPr>
    <p:cViewPr>
      <p:scale>
        <a:sx n="33" d="100"/>
        <a:sy n="33" d="100"/>
      </p:scale>
      <p:origin x="0" y="-24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0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750">
              <a:srgbClr val="F2E7AF"/>
            </a:gs>
            <a:gs pos="55500">
              <a:srgbClr val="F4EAB9"/>
            </a:gs>
            <a:gs pos="37000">
              <a:srgbClr val="F7F0C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era-se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750">
              <a:srgbClr val="F2E7AF"/>
            </a:gs>
            <a:gs pos="55500">
              <a:srgbClr val="F4EAB9"/>
            </a:gs>
            <a:gs pos="37000">
              <a:srgbClr val="F7F0C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Trakya Üniversitesi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UNI-SET Toplantı Notları</a:t>
            </a:r>
            <a:endParaRPr lang="en-US" dirty="0"/>
          </a:p>
        </p:txBody>
      </p:sp>
      <p:pic>
        <p:nvPicPr>
          <p:cNvPr id="4" name="Picture 2" descr="Trakya Üniversit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992" y="1943842"/>
            <a:ext cx="2359000" cy="21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175199" y="5499514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Yrd.Doç.Dr. Dogan Eryener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SONUÇ- </a:t>
            </a:r>
            <a:r>
              <a:rPr lang="tr-TR" b="1" dirty="0"/>
              <a:t>DEĞERLENDİRME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4753" y="2190749"/>
            <a:ext cx="10084039" cy="3986213"/>
          </a:xfrm>
        </p:spPr>
        <p:txBody>
          <a:bodyPr>
            <a:normAutofit/>
          </a:bodyPr>
          <a:lstStyle/>
          <a:p>
            <a:r>
              <a:rPr lang="tr-TR" dirty="0" smtClean="0"/>
              <a:t>Trakya </a:t>
            </a:r>
            <a:r>
              <a:rPr lang="tr-TR" dirty="0"/>
              <a:t>üniversitesi mutlak olarak enerji eğitimini ve çalışmalarını geliştirmek ve ileri seviyeye taşımak durumundadır. </a:t>
            </a:r>
          </a:p>
          <a:p>
            <a:r>
              <a:rPr lang="tr-TR" dirty="0"/>
              <a:t>Bölgenin lider kurumu olarak Trakya Üniversite’sinin bu alanda ortaya koyacağı vizyon ve </a:t>
            </a:r>
            <a:r>
              <a:rPr lang="tr-TR" dirty="0" smtClean="0"/>
              <a:t>misyon çok önemlidir. </a:t>
            </a:r>
            <a:endParaRPr lang="tr-TR" dirty="0"/>
          </a:p>
          <a:p>
            <a:r>
              <a:rPr lang="tr-TR" dirty="0"/>
              <a:t>Üniversitemizde hali hazırda enerji alanında çok güzel örnekler vardır ve UNI-SET hedeflerine uygun çalışmalar yapılmıştır. </a:t>
            </a:r>
          </a:p>
          <a:p>
            <a:r>
              <a:rPr lang="tr-TR" dirty="0"/>
              <a:t>Trakya Üniversitesini </a:t>
            </a:r>
            <a:r>
              <a:rPr lang="tr-TR" dirty="0" smtClean="0"/>
              <a:t>enerjide </a:t>
            </a:r>
            <a:r>
              <a:rPr lang="tr-TR" dirty="0"/>
              <a:t>uluslararası markalaşmaya götürecek bir potansiyel mevcuttur.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46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pic>
        <p:nvPicPr>
          <p:cNvPr id="2050" name="Picture 2" descr="Trakya Üniversit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682" y="466342"/>
            <a:ext cx="1459458" cy="13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 Hollick\Pictures\My Pictures\Test Panels\solar tower\P1020598cropped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16" y="1900517"/>
            <a:ext cx="4710366" cy="45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30" y="1900518"/>
            <a:ext cx="6087035" cy="45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750">
              <a:srgbClr val="F2E7AF"/>
            </a:gs>
            <a:gs pos="55500">
              <a:srgbClr val="F4EAB9"/>
            </a:gs>
            <a:gs pos="28000">
              <a:srgbClr val="F7F0C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UNI-SET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7176" y="2190749"/>
            <a:ext cx="11223187" cy="3986213"/>
          </a:xfrm>
        </p:spPr>
        <p:txBody>
          <a:bodyPr/>
          <a:lstStyle/>
          <a:p>
            <a:r>
              <a:rPr lang="tr-TR" dirty="0"/>
              <a:t>UNI-SET, üniversitelerin </a:t>
            </a:r>
            <a:r>
              <a:rPr lang="tr-TR" dirty="0" smtClean="0"/>
              <a:t>enerji alanında araştırma ve </a:t>
            </a:r>
            <a:r>
              <a:rPr lang="tr-TR" dirty="0"/>
              <a:t>eğitim </a:t>
            </a:r>
            <a:r>
              <a:rPr lang="tr-TR" dirty="0" smtClean="0"/>
              <a:t>kapasitelerinin arttırılmasını </a:t>
            </a:r>
            <a:r>
              <a:rPr lang="tr-TR" dirty="0"/>
              <a:t>amaçlayan bir </a:t>
            </a:r>
            <a:r>
              <a:rPr lang="tr-TR" dirty="0" smtClean="0"/>
              <a:t>yedinci çerçeve projesidir</a:t>
            </a:r>
            <a:endParaRPr lang="tr-TR" dirty="0"/>
          </a:p>
          <a:p>
            <a:r>
              <a:rPr lang="tr-TR" b="1" dirty="0"/>
              <a:t>UNI-SET Birinci Toplantısı, </a:t>
            </a:r>
            <a:r>
              <a:rPr lang="tr-TR" dirty="0"/>
              <a:t>24-26 Şubat 2016 tarihleri arasında Norveç’in Trondheim şehrinde yapılmıştır. </a:t>
            </a:r>
          </a:p>
          <a:p>
            <a:r>
              <a:rPr lang="tr-TR" dirty="0"/>
              <a:t>Türkiye’den sadece </a:t>
            </a:r>
            <a:r>
              <a:rPr lang="tr-TR" b="1" dirty="0"/>
              <a:t>Trakya Üniversitesi</a:t>
            </a:r>
            <a:r>
              <a:rPr lang="tr-TR" dirty="0"/>
              <a:t>’nin bulunduğu toplantıya, Avrupa Üniversiteleri ve enerji </a:t>
            </a:r>
            <a:r>
              <a:rPr lang="tr-TR" dirty="0" smtClean="0"/>
              <a:t>sektörünün paydaşları </a:t>
            </a:r>
            <a:r>
              <a:rPr lang="tr-TR" dirty="0"/>
              <a:t>katılmışlarıdır.</a:t>
            </a:r>
          </a:p>
          <a:p>
            <a:r>
              <a:rPr lang="tr-TR" dirty="0"/>
              <a:t>UNI-SET toplantılarına 2016-2017 yıllarında, Torino-Bükreş-Londra-</a:t>
            </a:r>
            <a:r>
              <a:rPr lang="tr-TR" dirty="0" err="1"/>
              <a:t>Leuven</a:t>
            </a:r>
            <a:r>
              <a:rPr lang="tr-TR" dirty="0"/>
              <a:t> şehirlerinde devam edilecek ve proje Ağustos 2017’de sona erecektir.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1" descr="UNISE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64" y="466343"/>
            <a:ext cx="1900555" cy="954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9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UNI-SET </a:t>
            </a:r>
            <a:r>
              <a:rPr lang="tr-TR" dirty="0" smtClean="0"/>
              <a:t>HEDEFLERİ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0829" y="2733674"/>
            <a:ext cx="10847294" cy="2667001"/>
          </a:xfrm>
        </p:spPr>
        <p:txBody>
          <a:bodyPr/>
          <a:lstStyle/>
          <a:p>
            <a:r>
              <a:rPr lang="tr-TR" b="1" i="1" dirty="0"/>
              <a:t>Avrupa genelinde Yüksek Lisans, Doktora ve Araştırma programlarının haritalandırılması</a:t>
            </a:r>
            <a:endParaRPr lang="tr-TR" dirty="0"/>
          </a:p>
          <a:p>
            <a:r>
              <a:rPr lang="tr-TR" b="1" i="1" dirty="0"/>
              <a:t>Avrupa enerji sektörünün ihtiyaç </a:t>
            </a:r>
            <a:r>
              <a:rPr lang="tr-TR" b="1" i="1" dirty="0" smtClean="0"/>
              <a:t>duyduğu mesleki profillerin </a:t>
            </a:r>
            <a:r>
              <a:rPr lang="tr-TR" b="1" i="1" dirty="0"/>
              <a:t>tespiti</a:t>
            </a:r>
            <a:endParaRPr lang="tr-TR" dirty="0"/>
          </a:p>
          <a:p>
            <a:r>
              <a:rPr lang="tr-TR" b="1" i="1" dirty="0"/>
              <a:t>Üniversitelerin </a:t>
            </a:r>
            <a:r>
              <a:rPr lang="tr-TR" b="1" i="1" dirty="0" smtClean="0"/>
              <a:t>enerjideki </a:t>
            </a:r>
            <a:r>
              <a:rPr lang="tr-TR" b="1" i="1" dirty="0"/>
              <a:t>stratejik rolünü geliştirmek</a:t>
            </a:r>
          </a:p>
          <a:p>
            <a:r>
              <a:rPr lang="tr-TR" b="1" i="1" dirty="0"/>
              <a:t>Avrupa enerji </a:t>
            </a:r>
            <a:r>
              <a:rPr lang="tr-TR" b="1" i="1" dirty="0" smtClean="0"/>
              <a:t>platformunda üniversitelerin </a:t>
            </a:r>
            <a:r>
              <a:rPr lang="tr-TR" b="1" i="1" dirty="0"/>
              <a:t>sesini güçlendirmek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89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9953" y="466343"/>
            <a:ext cx="11232776" cy="136211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AVRUPA ÜNİVERSİTELERİNİN ENERJİ ALANINDA YAŞADIKLARI </a:t>
            </a:r>
            <a:r>
              <a:rPr lang="tr-TR" b="1" dirty="0" smtClean="0"/>
              <a:t>SORUNLAR</a:t>
            </a:r>
            <a:br>
              <a:rPr lang="tr-TR" b="1" dirty="0" smtClean="0"/>
            </a:br>
            <a:r>
              <a:rPr lang="tr-TR" b="1" dirty="0" smtClean="0"/>
              <a:t>Katılımcıların Genel Görüşleri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623" y="2020420"/>
            <a:ext cx="11716871" cy="427209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tr-TR" dirty="0"/>
              <a:t>Enerji </a:t>
            </a:r>
            <a:r>
              <a:rPr lang="tr-TR" dirty="0" smtClean="0"/>
              <a:t>dünyada en </a:t>
            </a:r>
            <a:r>
              <a:rPr lang="tr-TR" dirty="0"/>
              <a:t>hızlı gelişen sektör olup, üniversiteler bu hıza </a:t>
            </a:r>
            <a:r>
              <a:rPr lang="tr-TR" dirty="0" smtClean="0"/>
              <a:t>yetişememektedir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Üniversiteler, Avrupa’nın enerji hedeflerine </a:t>
            </a:r>
            <a:r>
              <a:rPr lang="tr-TR" dirty="0" smtClean="0"/>
              <a:t>cevap </a:t>
            </a:r>
            <a:r>
              <a:rPr lang="tr-TR" dirty="0"/>
              <a:t>vermekte zorlanmaktadır.</a:t>
            </a:r>
          </a:p>
          <a:p>
            <a:pPr algn="just"/>
            <a:r>
              <a:rPr lang="tr-TR" dirty="0"/>
              <a:t>Avrupa üniversitelerinin enerji alanında Ar-Ge yapabileceklerini enerji sektörüne </a:t>
            </a:r>
            <a:r>
              <a:rPr lang="tr-TR" b="1" dirty="0">
                <a:solidFill>
                  <a:srgbClr val="FF0000"/>
                </a:solidFill>
              </a:rPr>
              <a:t>TEKRAR</a:t>
            </a:r>
            <a:r>
              <a:rPr lang="tr-TR" dirty="0"/>
              <a:t> ispat etmeleri gerekmektedir.</a:t>
            </a:r>
          </a:p>
          <a:p>
            <a:pPr lvl="0" algn="just"/>
            <a:r>
              <a:rPr lang="tr-TR" b="1" dirty="0" smtClean="0">
                <a:solidFill>
                  <a:srgbClr val="FF0000"/>
                </a:solidFill>
              </a:rPr>
              <a:t>Enerji </a:t>
            </a:r>
            <a:r>
              <a:rPr lang="tr-TR" b="1" dirty="0">
                <a:solidFill>
                  <a:srgbClr val="FF0000"/>
                </a:solidFill>
              </a:rPr>
              <a:t>müfredatının </a:t>
            </a:r>
            <a:r>
              <a:rPr lang="tr-TR" b="1" dirty="0" smtClean="0">
                <a:solidFill>
                  <a:srgbClr val="FF0000"/>
                </a:solidFill>
              </a:rPr>
              <a:t>yenilenmemesi</a:t>
            </a:r>
            <a:r>
              <a:rPr lang="tr-TR" dirty="0"/>
              <a:t>.</a:t>
            </a:r>
            <a:r>
              <a:rPr lang="tr-TR" dirty="0" smtClean="0"/>
              <a:t> </a:t>
            </a:r>
          </a:p>
          <a:p>
            <a:pPr lvl="0" algn="just"/>
            <a:r>
              <a:rPr lang="tr-TR" dirty="0" smtClean="0"/>
              <a:t>Öğretim Üyelerinin </a:t>
            </a:r>
            <a:r>
              <a:rPr lang="tr-TR" dirty="0"/>
              <a:t>bilgilerinin eski </a:t>
            </a:r>
            <a:r>
              <a:rPr lang="tr-TR" dirty="0" smtClean="0"/>
              <a:t>kalması-</a:t>
            </a:r>
            <a:r>
              <a:rPr lang="tr-TR" b="1" dirty="0" smtClean="0">
                <a:solidFill>
                  <a:srgbClr val="FF0000"/>
                </a:solidFill>
              </a:rPr>
              <a:t>EN ÖNEMLİ SORUNLARDAN BİRİ!</a:t>
            </a:r>
          </a:p>
          <a:p>
            <a:pPr lvl="0" algn="just"/>
            <a:r>
              <a:rPr lang="tr-TR" b="1" dirty="0" smtClean="0">
                <a:solidFill>
                  <a:srgbClr val="FF0000"/>
                </a:solidFill>
              </a:rPr>
              <a:t>Sektöre uygun lisansüstü </a:t>
            </a:r>
            <a:r>
              <a:rPr lang="tr-TR" b="1" dirty="0">
                <a:solidFill>
                  <a:srgbClr val="FF0000"/>
                </a:solidFill>
              </a:rPr>
              <a:t>enerji programlarının yetersizliği</a:t>
            </a:r>
            <a:r>
              <a:rPr lang="tr-TR" dirty="0"/>
              <a:t>, </a:t>
            </a:r>
            <a:endParaRPr lang="tr-TR" dirty="0" smtClean="0"/>
          </a:p>
          <a:p>
            <a:pPr lvl="0" algn="just"/>
            <a:r>
              <a:rPr lang="tr-TR" dirty="0" smtClean="0"/>
              <a:t>Sanayi </a:t>
            </a:r>
            <a:r>
              <a:rPr lang="tr-TR" dirty="0"/>
              <a:t>ile temasın az </a:t>
            </a:r>
            <a:r>
              <a:rPr lang="tr-TR" dirty="0" smtClean="0"/>
              <a:t>olması</a:t>
            </a:r>
          </a:p>
          <a:p>
            <a:pPr lvl="0" algn="just"/>
            <a:r>
              <a:rPr lang="tr-TR" b="1" dirty="0" smtClean="0">
                <a:solidFill>
                  <a:srgbClr val="FF0000"/>
                </a:solidFill>
              </a:rPr>
              <a:t>Enerji </a:t>
            </a:r>
            <a:r>
              <a:rPr lang="tr-TR" b="1" dirty="0">
                <a:solidFill>
                  <a:srgbClr val="FF0000"/>
                </a:solidFill>
              </a:rPr>
              <a:t>politikalarını oluşturan paydaşlarla işbirliğinin </a:t>
            </a:r>
            <a:r>
              <a:rPr lang="tr-TR" dirty="0"/>
              <a:t>yetersiz olması başlıca problemlerdir</a:t>
            </a:r>
          </a:p>
          <a:p>
            <a:pPr lvl="0" algn="just"/>
            <a:endParaRPr lang="tr-TR" dirty="0"/>
          </a:p>
          <a:p>
            <a:pPr lvl="0" algn="just"/>
            <a:endParaRPr lang="tr-TR" dirty="0"/>
          </a:p>
          <a:p>
            <a:pPr algn="just"/>
            <a:endParaRPr lang="tr-TR" dirty="0"/>
          </a:p>
          <a:p>
            <a:pPr lvl="0" algn="just"/>
            <a:endParaRPr lang="tr-TR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4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847" y="466343"/>
            <a:ext cx="10361945" cy="1362113"/>
          </a:xfrm>
        </p:spPr>
        <p:txBody>
          <a:bodyPr>
            <a:normAutofit/>
          </a:bodyPr>
          <a:lstStyle/>
          <a:p>
            <a:r>
              <a:rPr lang="tr-TR" b="1" dirty="0"/>
              <a:t>UNI-SET KAPSAMINDA TRAKYA ÜNİVERSİTESİ İÇİN TAVSİYELER </a:t>
            </a:r>
            <a:br>
              <a:rPr lang="tr-TR" b="1" dirty="0"/>
            </a:br>
            <a:r>
              <a:rPr lang="tr-TR" b="1" i="1" dirty="0"/>
              <a:t>Kısa vadede yapılması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2454" y="1828456"/>
            <a:ext cx="10990730" cy="949493"/>
          </a:xfrm>
        </p:spPr>
        <p:txBody>
          <a:bodyPr/>
          <a:lstStyle/>
          <a:p>
            <a:pPr lvl="0"/>
            <a:r>
              <a:rPr lang="tr-TR" dirty="0"/>
              <a:t>Trakya Üniversitesinin </a:t>
            </a:r>
            <a:r>
              <a:rPr lang="tr-TR" dirty="0" smtClean="0"/>
              <a:t>Avrupa </a:t>
            </a:r>
            <a:r>
              <a:rPr lang="tr-TR" dirty="0"/>
              <a:t>Enerji Araştırmaları Birliğine üye olması (European Energy Research Alliance-</a:t>
            </a:r>
            <a:r>
              <a:rPr lang="tr-TR" u="sng" dirty="0">
                <a:hlinkClick r:id="rId2"/>
              </a:rPr>
              <a:t>EERA</a:t>
            </a:r>
            <a:r>
              <a:rPr lang="tr-TR" dirty="0" smtClean="0"/>
              <a:t>) –</a:t>
            </a:r>
            <a:r>
              <a:rPr lang="tr-TR" b="1" i="1" dirty="0" smtClean="0">
                <a:solidFill>
                  <a:srgbClr val="FF0000"/>
                </a:solidFill>
              </a:rPr>
              <a:t>Türkiye’den 3 üye! TÜBİTAK, ODTÜ ve İzmir Ekonomi Üniversitesi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062" y="2777949"/>
            <a:ext cx="2543175" cy="384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95" y="2777949"/>
            <a:ext cx="8133162" cy="39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847" y="466343"/>
            <a:ext cx="10361945" cy="1362113"/>
          </a:xfrm>
        </p:spPr>
        <p:txBody>
          <a:bodyPr>
            <a:normAutofit/>
          </a:bodyPr>
          <a:lstStyle/>
          <a:p>
            <a:r>
              <a:rPr lang="tr-TR" b="1" dirty="0"/>
              <a:t>UNI-SET KAPSAMINDA TRAKYA ÜNİVERSİTESİ İÇİN TAVSİYELER </a:t>
            </a:r>
            <a:br>
              <a:rPr lang="tr-TR" b="1" dirty="0"/>
            </a:br>
            <a:r>
              <a:rPr lang="tr-TR" b="1" i="1" dirty="0"/>
              <a:t>Kısa vadede yapılması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3388" y="2190749"/>
            <a:ext cx="10990730" cy="4366462"/>
          </a:xfrm>
        </p:spPr>
        <p:txBody>
          <a:bodyPr>
            <a:normAutofit lnSpcReduction="10000"/>
          </a:bodyPr>
          <a:lstStyle/>
          <a:p>
            <a:pPr lvl="0"/>
            <a:r>
              <a:rPr lang="tr-TR" dirty="0" smtClean="0"/>
              <a:t>Avrupa </a:t>
            </a:r>
            <a:r>
              <a:rPr lang="tr-TR" dirty="0"/>
              <a:t>Üniversiteler </a:t>
            </a:r>
            <a:r>
              <a:rPr lang="tr-TR" dirty="0" smtClean="0"/>
              <a:t>Birliği-Enerji </a:t>
            </a:r>
            <a:r>
              <a:rPr lang="tr-TR" dirty="0"/>
              <a:t>Araştırma ve </a:t>
            </a:r>
            <a:r>
              <a:rPr lang="tr-TR" dirty="0" smtClean="0"/>
              <a:t>Eğitimi platformuna </a:t>
            </a:r>
            <a:r>
              <a:rPr lang="tr-TR" dirty="0"/>
              <a:t>üye </a:t>
            </a:r>
            <a:r>
              <a:rPr lang="tr-TR" dirty="0" smtClean="0"/>
              <a:t>olunması </a:t>
            </a:r>
          </a:p>
          <a:p>
            <a:pPr marL="0" lvl="0" indent="0">
              <a:buNone/>
            </a:pPr>
            <a:r>
              <a:rPr lang="tr-TR" dirty="0" smtClean="0"/>
              <a:t>							</a:t>
            </a:r>
            <a:r>
              <a:rPr lang="tr-TR" b="1" dirty="0" smtClean="0">
                <a:solidFill>
                  <a:srgbClr val="FF0000"/>
                </a:solidFill>
              </a:rPr>
              <a:t>Türkiye’den 4 üye!</a:t>
            </a:r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UNI-SET </a:t>
            </a:r>
            <a:r>
              <a:rPr lang="tr-TR" dirty="0"/>
              <a:t>enerji kümelenme toplantılarına katılımın devamının sağlanması.</a:t>
            </a:r>
          </a:p>
          <a:p>
            <a:pPr lvl="0"/>
            <a:r>
              <a:rPr lang="tr-TR" dirty="0"/>
              <a:t>Enerji alanında yerel ve bölgesel politikalar oluşturulmasına katkı sağlamak için Üniversite-Sanayi-Yerel Yetkililerden oluşacak bir </a:t>
            </a:r>
            <a:r>
              <a:rPr lang="tr-TR" b="1" dirty="0"/>
              <a:t>Danışmanlar Kurulu</a:t>
            </a:r>
            <a:r>
              <a:rPr lang="tr-TR" dirty="0"/>
              <a:t>’nun oluşturulması.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474" y="3269079"/>
            <a:ext cx="4391025" cy="1390650"/>
          </a:xfrm>
          <a:prstGeom prst="rect">
            <a:avLst/>
          </a:prstGeom>
        </p:spPr>
      </p:pic>
      <p:pic>
        <p:nvPicPr>
          <p:cNvPr id="1026" name="Picture 2" descr="EUA-EP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69079"/>
            <a:ext cx="4032748" cy="16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847" y="466343"/>
            <a:ext cx="10361945" cy="1362113"/>
          </a:xfrm>
        </p:spPr>
        <p:txBody>
          <a:bodyPr>
            <a:normAutofit/>
          </a:bodyPr>
          <a:lstStyle/>
          <a:p>
            <a:r>
              <a:rPr lang="tr-TR" b="1" dirty="0"/>
              <a:t>UNI-SET KAPSAMINDA TRAKYA ÜNİVERSİTESİ İÇİN TAVSİYELER </a:t>
            </a:r>
            <a:br>
              <a:rPr lang="tr-TR" b="1" dirty="0"/>
            </a:br>
            <a:r>
              <a:rPr lang="tr-TR" b="1" i="1" dirty="0"/>
              <a:t>Kısa vadede yapılması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6847" y="2190749"/>
            <a:ext cx="11107271" cy="4337051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Enerji ile ilgili alanlarda karar alıcı pozisyonlarda bulunan yerel yetkililere, enerji kavramları ve teknolojik gelişmeler hakkında bilgi vermek üzere bir eğitim programının hazırlanması.</a:t>
            </a:r>
          </a:p>
          <a:p>
            <a:pPr lvl="0"/>
            <a:r>
              <a:rPr lang="tr-TR" dirty="0"/>
              <a:t>Öğrencilerin aktif eğitimine katkı sağlayacak bir enerji laboratuvarı hazırlığının başlatılması.</a:t>
            </a:r>
          </a:p>
          <a:p>
            <a:pPr lvl="0"/>
            <a:r>
              <a:rPr lang="tr-TR" dirty="0"/>
              <a:t>Trakya bölgesi için sürdürülebilirlik konularında çalışma yapacak ve bölge halkına bilgi paylaşımında bulunacak bir platformun hazırlık çalışmalarına başlanması.</a:t>
            </a:r>
          </a:p>
          <a:p>
            <a:pPr lvl="0"/>
            <a:r>
              <a:rPr lang="tr-TR" dirty="0"/>
              <a:t>Trakya Üniversitesi’nde </a:t>
            </a:r>
            <a:r>
              <a:rPr lang="tr-TR" dirty="0" smtClean="0"/>
              <a:t>yenilenebilir </a:t>
            </a:r>
            <a:r>
              <a:rPr lang="tr-TR" dirty="0"/>
              <a:t>enerji kullanımı için çalışmaların başlatılması</a:t>
            </a:r>
            <a:r>
              <a:rPr lang="tr-TR" dirty="0" smtClean="0"/>
              <a:t>.</a:t>
            </a:r>
          </a:p>
          <a:p>
            <a:pPr lvl="0"/>
            <a:r>
              <a:rPr lang="tr-TR" dirty="0" smtClean="0"/>
              <a:t>Trakya Üniversitesi Karbon Ayak İzinin tespit edilmesi.</a:t>
            </a:r>
            <a:endParaRPr lang="tr-TR" dirty="0"/>
          </a:p>
          <a:p>
            <a:pPr lvl="0"/>
            <a:r>
              <a:rPr lang="tr-TR" dirty="0"/>
              <a:t>Trakya </a:t>
            </a:r>
            <a:r>
              <a:rPr lang="tr-TR" dirty="0" smtClean="0"/>
              <a:t>Üniversitesi Düşük Karbon Toplumu için  Enerji (ve/veya Sürdürülebilirlik </a:t>
            </a:r>
            <a:r>
              <a:rPr lang="tr-TR" dirty="0"/>
              <a:t>Bildirgesinin ilan edilmesi.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28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847" y="466343"/>
            <a:ext cx="10361945" cy="1362113"/>
          </a:xfrm>
        </p:spPr>
        <p:txBody>
          <a:bodyPr>
            <a:normAutofit/>
          </a:bodyPr>
          <a:lstStyle/>
          <a:p>
            <a:r>
              <a:rPr lang="tr-TR" b="1" dirty="0"/>
              <a:t>UNI-SET KAPSAMINDA TRAKYA ÜNİVERSİTESİ İÇİN TAVSİYELER </a:t>
            </a:r>
            <a:br>
              <a:rPr lang="tr-TR" b="1" dirty="0"/>
            </a:br>
            <a:r>
              <a:rPr lang="tr-TR" b="1" i="1" dirty="0"/>
              <a:t>Uzun vadede yapılması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8188" y="2673349"/>
            <a:ext cx="9661712" cy="3930651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Trakya Üniversitesi Enerji Araştırma Merkezi’nin kurulması.</a:t>
            </a:r>
          </a:p>
          <a:p>
            <a:pPr lvl="0"/>
            <a:r>
              <a:rPr lang="tr-TR" dirty="0" smtClean="0"/>
              <a:t>Enerji alanında çalışan öğretim </a:t>
            </a:r>
            <a:r>
              <a:rPr lang="tr-TR" dirty="0"/>
              <a:t>üyesi sayısının arttırılması.</a:t>
            </a:r>
          </a:p>
          <a:p>
            <a:pPr lvl="0"/>
            <a:r>
              <a:rPr lang="tr-TR" dirty="0"/>
              <a:t>Enerji müfredatının disiplinler arası etkileşimi </a:t>
            </a:r>
            <a:r>
              <a:rPr lang="tr-TR" dirty="0" smtClean="0"/>
              <a:t>içerek </a:t>
            </a:r>
            <a:r>
              <a:rPr lang="tr-TR" dirty="0"/>
              <a:t>şekilde güncellenmesi.  </a:t>
            </a:r>
          </a:p>
          <a:p>
            <a:pPr lvl="0"/>
            <a:r>
              <a:rPr lang="tr-TR" dirty="0"/>
              <a:t>Trakya Enerji Platformunun kurulması</a:t>
            </a:r>
          </a:p>
          <a:p>
            <a:r>
              <a:rPr lang="tr-TR" dirty="0"/>
              <a:t>Teknopark katılımı için enerji firmalarının özendirilmesi.</a:t>
            </a:r>
          </a:p>
          <a:p>
            <a:pPr lvl="0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0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847" y="466343"/>
            <a:ext cx="10361945" cy="1362113"/>
          </a:xfrm>
        </p:spPr>
        <p:txBody>
          <a:bodyPr>
            <a:normAutofit/>
          </a:bodyPr>
          <a:lstStyle/>
          <a:p>
            <a:r>
              <a:rPr lang="tr-TR" b="1" dirty="0"/>
              <a:t>UNI-SET KAPSAMINDA TRAKYA ÜNİVERSİTESİ İÇİN TAVSİYELER </a:t>
            </a:r>
            <a:br>
              <a:rPr lang="tr-TR" b="1" dirty="0"/>
            </a:br>
            <a:r>
              <a:rPr lang="tr-TR" b="1" i="1" dirty="0"/>
              <a:t>Uzun vadede yapılması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7463" y="2978149"/>
            <a:ext cx="9280712" cy="2838451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Bölgesel, ulusal ve uluslararası katılımlı enerji konferanslarının düzenlenmesi.</a:t>
            </a:r>
          </a:p>
          <a:p>
            <a:pPr lvl="0"/>
            <a:r>
              <a:rPr lang="tr-TR" dirty="0"/>
              <a:t>UFUK2020 projelerinin teklif edilmesi </a:t>
            </a:r>
            <a:endParaRPr lang="tr-TR" dirty="0" smtClean="0"/>
          </a:p>
          <a:p>
            <a:pPr lvl="0"/>
            <a:r>
              <a:rPr lang="tr-TR" dirty="0" smtClean="0"/>
              <a:t>Sanayide </a:t>
            </a:r>
            <a:r>
              <a:rPr lang="tr-TR" dirty="0"/>
              <a:t>çalışan mühendislere enerji eğitiminin verilmesi.</a:t>
            </a:r>
          </a:p>
          <a:p>
            <a:pPr lvl="0"/>
            <a:r>
              <a:rPr lang="tr-TR" dirty="0"/>
              <a:t>Düşük karbonlu Trakya toplumunun gerçekleştirilmesi için adımların atılması, örnek uygulamaların </a:t>
            </a:r>
            <a:r>
              <a:rPr lang="tr-TR" dirty="0" smtClean="0"/>
              <a:t>üniversitemizde hayata gerçekleştirilmesi</a:t>
            </a:r>
            <a:r>
              <a:rPr lang="tr-TR" dirty="0"/>
              <a:t>.</a:t>
            </a:r>
          </a:p>
          <a:p>
            <a:pPr lvl="0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2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Education 16x9</vt:lpstr>
      <vt:lpstr>Trakya Üniversitesi</vt:lpstr>
      <vt:lpstr>UNI-SET NEDİR?</vt:lpstr>
      <vt:lpstr>UNI-SET HEDEFLERİ</vt:lpstr>
      <vt:lpstr>AVRUPA ÜNİVERSİTELERİNİN ENERJİ ALANINDA YAŞADIKLARI SORUNLAR Katılımcıların Genel Görüşleri</vt:lpstr>
      <vt:lpstr>UNI-SET KAPSAMINDA TRAKYA ÜNİVERSİTESİ İÇİN TAVSİYELER  Kısa vadede yapılması gerekenler</vt:lpstr>
      <vt:lpstr>UNI-SET KAPSAMINDA TRAKYA ÜNİVERSİTESİ İÇİN TAVSİYELER  Kısa vadede yapılması gerekenler</vt:lpstr>
      <vt:lpstr>UNI-SET KAPSAMINDA TRAKYA ÜNİVERSİTESİ İÇİN TAVSİYELER  Kısa vadede yapılması gerekenler</vt:lpstr>
      <vt:lpstr>UNI-SET KAPSAMINDA TRAKYA ÜNİVERSİTESİ İÇİN TAVSİYELER  Uzun vadede yapılması gerekenler</vt:lpstr>
      <vt:lpstr>UNI-SET KAPSAMINDA TRAKYA ÜNİVERSİTESİ İÇİN TAVSİYELER  Uzun vadede yapılması gerekenler</vt:lpstr>
      <vt:lpstr>SONUÇ- DEĞERLENDİRME</vt:lpstr>
      <vt:lpstr>TEŞEKKÜRLER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2016-02-20T17:10:20Z</dcterms:created>
  <dcterms:modified xsi:type="dcterms:W3CDTF">2016-03-10T07:47:46Z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