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258" r:id="rId4"/>
    <p:sldId id="276" r:id="rId5"/>
    <p:sldId id="281" r:id="rId6"/>
    <p:sldId id="336" r:id="rId7"/>
    <p:sldId id="337" r:id="rId8"/>
    <p:sldId id="324" r:id="rId9"/>
    <p:sldId id="334" r:id="rId10"/>
    <p:sldId id="335" r:id="rId11"/>
    <p:sldId id="314" r:id="rId12"/>
    <p:sldId id="316" r:id="rId13"/>
    <p:sldId id="327" r:id="rId14"/>
    <p:sldId id="279" r:id="rId15"/>
    <p:sldId id="330" r:id="rId16"/>
    <p:sldId id="280" r:id="rId17"/>
    <p:sldId id="302" r:id="rId18"/>
    <p:sldId id="326" r:id="rId19"/>
    <p:sldId id="338" r:id="rId20"/>
    <p:sldId id="315" r:id="rId21"/>
    <p:sldId id="308" r:id="rId22"/>
    <p:sldId id="309" r:id="rId23"/>
    <p:sldId id="310" r:id="rId24"/>
    <p:sldId id="311" r:id="rId25"/>
    <p:sldId id="259" r:id="rId26"/>
    <p:sldId id="322" r:id="rId27"/>
    <p:sldId id="323" r:id="rId28"/>
    <p:sldId id="339" r:id="rId29"/>
    <p:sldId id="340" r:id="rId30"/>
    <p:sldId id="260" r:id="rId31"/>
    <p:sldId id="341" r:id="rId32"/>
    <p:sldId id="342" r:id="rId33"/>
    <p:sldId id="343" r:id="rId34"/>
    <p:sldId id="300" r:id="rId35"/>
    <p:sldId id="333" r:id="rId36"/>
    <p:sldId id="329" r:id="rId37"/>
    <p:sldId id="331" r:id="rId38"/>
    <p:sldId id="298" r:id="rId39"/>
    <p:sldId id="299" r:id="rId40"/>
    <p:sldId id="262" r:id="rId41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A31"/>
    <a:srgbClr val="43DBFF"/>
    <a:srgbClr val="497BA9"/>
    <a:srgbClr val="4087B2"/>
    <a:srgbClr val="09D0FF"/>
    <a:srgbClr val="A9802F"/>
    <a:srgbClr val="999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882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2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1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05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6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2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98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9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1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16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64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B13B-9664-4089-BBF4-F45623C37C44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3C57-7741-43FC-B799-CCA2BBCA9F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5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skup.yee.org.tr/t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ytb_istatistik_eng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32679" y="247389"/>
            <a:ext cx="11783291" cy="647353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Scholarship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Funding Opportunities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Turkey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tr-T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International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Academics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Students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2" y="590829"/>
            <a:ext cx="3450336" cy="19047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56" y="4972050"/>
            <a:ext cx="1250314" cy="12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1909011" y="1312612"/>
            <a:ext cx="81975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38158" r="848" b="39230"/>
          <a:stretch/>
        </p:blipFill>
        <p:spPr>
          <a:xfrm>
            <a:off x="316024" y="323886"/>
            <a:ext cx="11740927" cy="1528664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316024" y="1984130"/>
            <a:ext cx="11740927" cy="474491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en-US" sz="3200" b="1" dirty="0" smtClean="0"/>
              <a:t>II</a:t>
            </a:r>
            <a:r>
              <a:rPr lang="en-US" sz="3200" b="1" dirty="0"/>
              <a:t>. Accommodation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III. Tuition and Fees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IV. Health Expenses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V. Turkish Language Course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VI. Travel Expenses (One-off Flight Ticket)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GB" sz="3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3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658" t="10814" r="18532" b="23711"/>
          <a:stretch/>
        </p:blipFill>
        <p:spPr>
          <a:xfrm>
            <a:off x="1487424" y="1414272"/>
            <a:ext cx="9241536" cy="5334001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2999232" y="1054290"/>
            <a:ext cx="6876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van 1"/>
          <p:cNvSpPr txBox="1">
            <a:spLocks/>
          </p:cNvSpPr>
          <p:nvPr/>
        </p:nvSpPr>
        <p:spPr>
          <a:xfrm>
            <a:off x="1010491" y="23115"/>
            <a:ext cx="10515600" cy="11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1-</a:t>
            </a:r>
            <a: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</a:t>
            </a:r>
            <a:r>
              <a:rPr lang="tr-TR" sz="3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Academic</a:t>
            </a:r>
            <a: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375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Scholarship</a:t>
            </a:r>
            <a:r>
              <a:rPr lang="en-GB" sz="375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Programmes</a:t>
            </a:r>
            <a:endParaRPr lang="en-GB" sz="375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1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658" t="10814" r="59860" b="77316"/>
          <a:stretch/>
        </p:blipFill>
        <p:spPr>
          <a:xfrm>
            <a:off x="3392424" y="908865"/>
            <a:ext cx="6494526" cy="1928749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4724400" y="819150"/>
            <a:ext cx="31242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van 1"/>
          <p:cNvSpPr txBox="1">
            <a:spLocks/>
          </p:cNvSpPr>
          <p:nvPr/>
        </p:nvSpPr>
        <p:spPr>
          <a:xfrm>
            <a:off x="1010491" y="23115"/>
            <a:ext cx="10515600" cy="11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Study</a:t>
            </a:r>
            <a: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in </a:t>
            </a:r>
            <a:r>
              <a:rPr lang="tr-TR" sz="3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Turkey</a:t>
            </a:r>
            <a:endParaRPr lang="en-GB" sz="375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19100" y="3274315"/>
            <a:ext cx="11277599" cy="3499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dirty="0" smtClean="0"/>
              <a:t>‘’</a:t>
            </a:r>
            <a:r>
              <a:rPr lang="tr-TR" sz="3200" dirty="0" err="1" smtClean="0"/>
              <a:t>Study</a:t>
            </a:r>
            <a:r>
              <a:rPr lang="tr-TR" sz="3200" dirty="0" smtClean="0"/>
              <a:t> in </a:t>
            </a:r>
            <a:r>
              <a:rPr lang="tr-TR" sz="3200" dirty="0" err="1" smtClean="0"/>
              <a:t>Turkey</a:t>
            </a:r>
            <a:r>
              <a:rPr lang="tr-TR" sz="3200" dirty="0" smtClean="0"/>
              <a:t>’’</a:t>
            </a:r>
            <a:r>
              <a:rPr lang="en-US" sz="3200" b="1" dirty="0" smtClean="0"/>
              <a:t> </a:t>
            </a:r>
            <a:r>
              <a:rPr lang="en-US" sz="3200" dirty="0" smtClean="0"/>
              <a:t>is designed for foreign students wishing to study in </a:t>
            </a:r>
            <a:r>
              <a:rPr lang="tr-TR" sz="3200" dirty="0" err="1" smtClean="0"/>
              <a:t>higher</a:t>
            </a:r>
            <a:r>
              <a:rPr lang="tr-TR" sz="3200" dirty="0" smtClean="0"/>
              <a:t> </a:t>
            </a:r>
            <a:r>
              <a:rPr lang="tr-TR" sz="3200" dirty="0" err="1" smtClean="0"/>
              <a:t>education</a:t>
            </a:r>
            <a:r>
              <a:rPr lang="tr-TR" sz="3200" dirty="0" smtClean="0"/>
              <a:t> </a:t>
            </a:r>
            <a:r>
              <a:rPr lang="en-US" sz="3200" dirty="0" smtClean="0"/>
              <a:t>institutions in </a:t>
            </a:r>
            <a:r>
              <a:rPr lang="tr-TR" sz="3200" dirty="0" err="1" smtClean="0"/>
              <a:t>Turkey</a:t>
            </a:r>
            <a:r>
              <a:rPr lang="tr-TR" sz="3200" dirty="0" smtClean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32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dirty="0" err="1" smtClean="0"/>
              <a:t>Students</a:t>
            </a:r>
            <a:r>
              <a:rPr lang="tr-TR" sz="3200" dirty="0" smtClean="0"/>
              <a:t> can </a:t>
            </a:r>
            <a:r>
              <a:rPr lang="tr-TR" sz="3200" dirty="0" err="1" smtClean="0"/>
              <a:t>apply</a:t>
            </a:r>
            <a:r>
              <a:rPr lang="tr-TR" sz="3200" dirty="0" smtClean="0"/>
              <a:t> </a:t>
            </a:r>
            <a:r>
              <a:rPr lang="tr-TR" sz="3200" dirty="0" err="1" smtClean="0"/>
              <a:t>by</a:t>
            </a:r>
            <a:r>
              <a:rPr lang="tr-TR" sz="3200" dirty="0" smtClean="0"/>
              <a:t> </a:t>
            </a:r>
            <a:r>
              <a:rPr lang="tr-TR" sz="3200" dirty="0" err="1" smtClean="0"/>
              <a:t>themselves</a:t>
            </a:r>
            <a:r>
              <a:rPr lang="tr-TR" sz="3200" dirty="0" smtClean="0"/>
              <a:t> </a:t>
            </a:r>
            <a:r>
              <a:rPr lang="tr-TR" sz="3200" dirty="0" err="1" smtClean="0"/>
              <a:t>directly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university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faculty</a:t>
            </a:r>
            <a:r>
              <a:rPr lang="tr-TR" sz="3200" dirty="0" smtClean="0"/>
              <a:t> </a:t>
            </a:r>
            <a:r>
              <a:rPr lang="tr-TR" sz="3200" dirty="0" err="1" smtClean="0"/>
              <a:t>which</a:t>
            </a:r>
            <a:r>
              <a:rPr lang="tr-TR" sz="3200" dirty="0" smtClean="0"/>
              <a:t> </a:t>
            </a:r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 smtClean="0"/>
              <a:t>wish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study</a:t>
            </a:r>
            <a:r>
              <a:rPr lang="tr-TR" sz="3200" dirty="0" smtClean="0"/>
              <a:t>.</a:t>
            </a:r>
            <a:r>
              <a:rPr lang="en-US" dirty="0" smtClean="0"/>
              <a:t> </a:t>
            </a: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862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658" t="10814" r="59860" b="77316"/>
          <a:stretch/>
        </p:blipFill>
        <p:spPr>
          <a:xfrm>
            <a:off x="3392424" y="908865"/>
            <a:ext cx="6494526" cy="1928749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4724400" y="819150"/>
            <a:ext cx="31242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van 1"/>
          <p:cNvSpPr txBox="1">
            <a:spLocks/>
          </p:cNvSpPr>
          <p:nvPr/>
        </p:nvSpPr>
        <p:spPr>
          <a:xfrm>
            <a:off x="1010491" y="23115"/>
            <a:ext cx="10515600" cy="11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Study</a:t>
            </a:r>
            <a:r>
              <a:rPr lang="tr-TR" sz="3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in </a:t>
            </a:r>
            <a:r>
              <a:rPr lang="tr-TR" sz="3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Turkey</a:t>
            </a:r>
            <a:endParaRPr lang="en-GB" sz="375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19100" y="3274315"/>
            <a:ext cx="11277599" cy="3499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3600" b="1" dirty="0" smtClean="0"/>
              <a:t>                                                               Total</a:t>
            </a:r>
            <a:r>
              <a:rPr lang="tr-TR" sz="3600" b="1" dirty="0"/>
              <a:t>:  </a:t>
            </a:r>
            <a:r>
              <a:rPr lang="tr-TR" sz="3600" b="1" dirty="0" smtClean="0"/>
              <a:t> 36.000</a:t>
            </a: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>                                        </a:t>
            </a:r>
            <a:r>
              <a:rPr lang="tr-TR" sz="3600" b="1" dirty="0"/>
              <a:t>Trakya </a:t>
            </a:r>
            <a:r>
              <a:rPr lang="tr-TR" sz="3600" b="1" dirty="0" err="1"/>
              <a:t>University</a:t>
            </a:r>
            <a:r>
              <a:rPr lang="tr-TR" sz="3600" b="1" dirty="0"/>
              <a:t>:  </a:t>
            </a:r>
            <a:r>
              <a:rPr lang="tr-TR" sz="3600" b="1" dirty="0" smtClean="0"/>
              <a:t>  2266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600" b="1" dirty="0" smtClean="0"/>
              <a:t>               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  <a:r>
              <a:rPr lang="tr-TR" sz="3600" b="1" dirty="0" err="1"/>
              <a:t>Coming</a:t>
            </a:r>
            <a:r>
              <a:rPr lang="tr-TR" sz="3600" b="1" dirty="0"/>
              <a:t> </a:t>
            </a:r>
            <a:r>
              <a:rPr lang="tr-TR" sz="3600" b="1" dirty="0" err="1"/>
              <a:t>from</a:t>
            </a:r>
            <a:r>
              <a:rPr lang="tr-TR" sz="3600" b="1" dirty="0"/>
              <a:t> </a:t>
            </a:r>
            <a:r>
              <a:rPr lang="tr-TR" sz="3600" b="1" dirty="0" err="1" smtClean="0"/>
              <a:t>Balkans</a:t>
            </a:r>
            <a:r>
              <a:rPr lang="tr-TR" sz="3600" b="1" dirty="0" smtClean="0"/>
              <a:t>:   1920</a:t>
            </a:r>
          </a:p>
          <a:p>
            <a:pPr marL="0" indent="0" algn="ctr">
              <a:buNone/>
            </a:pPr>
            <a:endParaRPr lang="tr-TR" sz="3600" b="1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3826" y="1018415"/>
            <a:ext cx="10515600" cy="1069427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Exchange </a:t>
            </a:r>
            <a:r>
              <a:rPr lang="tr-TR" sz="3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Opportunities</a:t>
            </a:r>
            <a:endParaRPr lang="en-GB" sz="3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2999232" y="1058978"/>
            <a:ext cx="6876288" cy="0"/>
          </a:xfrm>
          <a:prstGeom prst="line">
            <a:avLst/>
          </a:prstGeom>
          <a:ln w="57150">
            <a:solidFill>
              <a:srgbClr val="BC1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van 1"/>
          <p:cNvSpPr txBox="1">
            <a:spLocks/>
          </p:cNvSpPr>
          <p:nvPr/>
        </p:nvSpPr>
        <p:spPr>
          <a:xfrm>
            <a:off x="1010491" y="23115"/>
            <a:ext cx="10515600" cy="11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 smtClean="0">
                <a:solidFill>
                  <a:srgbClr val="BC1A31"/>
                </a:solidFill>
                <a:latin typeface="+mn-lt"/>
              </a:rPr>
              <a:t>1-</a:t>
            </a:r>
            <a:r>
              <a:rPr lang="tr-TR" sz="3800" b="1" dirty="0" smtClean="0">
                <a:solidFill>
                  <a:srgbClr val="BC1A31"/>
                </a:solidFill>
                <a:latin typeface="+mn-lt"/>
              </a:rPr>
              <a:t/>
            </a:r>
            <a:br>
              <a:rPr lang="tr-TR" sz="3800" b="1" dirty="0" smtClean="0">
                <a:solidFill>
                  <a:srgbClr val="BC1A31"/>
                </a:solidFill>
                <a:latin typeface="+mn-lt"/>
              </a:rPr>
            </a:br>
            <a:r>
              <a:rPr lang="tr-TR" sz="3800" b="1" dirty="0" smtClean="0">
                <a:solidFill>
                  <a:srgbClr val="BC1A31"/>
                </a:solidFill>
                <a:latin typeface="+mn-lt"/>
              </a:rPr>
              <a:t>   </a:t>
            </a:r>
            <a:r>
              <a:rPr lang="tr-TR" sz="3800" b="1" dirty="0" err="1" smtClean="0">
                <a:solidFill>
                  <a:srgbClr val="BC1A31"/>
                </a:solidFill>
                <a:latin typeface="+mn-lt"/>
              </a:rPr>
              <a:t>Academic</a:t>
            </a:r>
            <a:r>
              <a:rPr lang="tr-TR" sz="3800" b="1" dirty="0" smtClean="0">
                <a:solidFill>
                  <a:srgbClr val="BC1A31"/>
                </a:solidFill>
                <a:latin typeface="+mn-lt"/>
              </a:rPr>
              <a:t> </a:t>
            </a:r>
            <a:r>
              <a:rPr lang="tr-TR" sz="3750" b="1" dirty="0" err="1" smtClean="0">
                <a:solidFill>
                  <a:srgbClr val="BC1A31"/>
                </a:solidFill>
                <a:latin typeface="+mn-lt"/>
              </a:rPr>
              <a:t>Scholarship</a:t>
            </a:r>
            <a:r>
              <a:rPr lang="en-GB" sz="3750" b="1" dirty="0" smtClean="0">
                <a:solidFill>
                  <a:srgbClr val="BC1A31"/>
                </a:solidFill>
                <a:latin typeface="+mn-lt"/>
              </a:rPr>
              <a:t> Programmes</a:t>
            </a:r>
            <a:endParaRPr lang="en-GB" sz="3750" b="1" dirty="0">
              <a:solidFill>
                <a:srgbClr val="BC1A31"/>
              </a:solidFill>
              <a:latin typeface="+mn-lt"/>
            </a:endParaRPr>
          </a:p>
        </p:txBody>
      </p:sp>
      <p:pic>
        <p:nvPicPr>
          <p:cNvPr id="23554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3148050" y="2160834"/>
            <a:ext cx="6554091" cy="1755635"/>
          </a:xfrm>
          <a:prstGeom prst="rect">
            <a:avLst/>
          </a:prstGeom>
          <a:noFill/>
          <a:ln>
            <a:solidFill>
              <a:srgbClr val="BC1A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rabi değişim programı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4392"/>
          <a:stretch/>
        </p:blipFill>
        <p:spPr bwMode="auto">
          <a:xfrm>
            <a:off x="2339439" y="4359694"/>
            <a:ext cx="3288313" cy="2137358"/>
          </a:xfrm>
          <a:prstGeom prst="rect">
            <a:avLst/>
          </a:prstGeom>
          <a:noFill/>
          <a:ln>
            <a:solidFill>
              <a:srgbClr val="43DB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Yunus Emre Institut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26" y="4226701"/>
            <a:ext cx="3027135" cy="2270351"/>
          </a:xfrm>
          <a:prstGeom prst="rect">
            <a:avLst/>
          </a:prstGeom>
          <a:noFill/>
          <a:ln>
            <a:solidFill>
              <a:srgbClr val="497BA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7824" y="4895783"/>
            <a:ext cx="10515600" cy="876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 smtClean="0"/>
              <a:t>Programme</a:t>
            </a:r>
            <a:r>
              <a:rPr lang="tr-TR" dirty="0" smtClean="0"/>
              <a:t>, </a:t>
            </a:r>
            <a:r>
              <a:rPr lang="en-US" dirty="0" smtClean="0"/>
              <a:t>offer </a:t>
            </a:r>
            <a:r>
              <a:rPr lang="en-US" dirty="0"/>
              <a:t>a wide range of scholarships to assist associate, undergraduate, master’s, and </a:t>
            </a:r>
            <a:r>
              <a:rPr lang="en-US" dirty="0" err="1"/>
              <a:t>Ph.D</a:t>
            </a:r>
            <a:r>
              <a:rPr lang="en-US" dirty="0"/>
              <a:t> students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academicians</a:t>
            </a:r>
            <a:r>
              <a:rPr lang="tr-TR" dirty="0" smtClean="0"/>
              <a:t>.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2806262" y="869786"/>
            <a:ext cx="7283669" cy="0"/>
          </a:xfrm>
          <a:prstGeom prst="line">
            <a:avLst/>
          </a:prstGeom>
          <a:ln w="57150">
            <a:solidFill>
              <a:srgbClr val="BC1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van 1"/>
          <p:cNvSpPr txBox="1">
            <a:spLocks/>
          </p:cNvSpPr>
          <p:nvPr/>
        </p:nvSpPr>
        <p:spPr>
          <a:xfrm>
            <a:off x="1010491" y="23115"/>
            <a:ext cx="10515600" cy="11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800" b="1" dirty="0" smtClean="0">
                <a:solidFill>
                  <a:srgbClr val="BC1A31"/>
                </a:solidFill>
                <a:latin typeface="+mn-lt"/>
              </a:rPr>
              <a:t>   MEVLANA EXCHANGE PROGRAMME</a:t>
            </a:r>
            <a:endParaRPr lang="en-GB" sz="3750" b="1" dirty="0">
              <a:solidFill>
                <a:srgbClr val="BC1A31"/>
              </a:solidFill>
              <a:latin typeface="+mn-lt"/>
            </a:endParaRPr>
          </a:p>
        </p:txBody>
      </p:sp>
      <p:pic>
        <p:nvPicPr>
          <p:cNvPr id="23554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1050114" y="1515326"/>
            <a:ext cx="10343310" cy="27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9457" y="1385407"/>
            <a:ext cx="5446452" cy="797255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Coordinatorships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4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3313241" y="0"/>
            <a:ext cx="5410792" cy="141248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3304" r="1702" b="4793"/>
          <a:stretch/>
        </p:blipFill>
        <p:spPr bwMode="auto">
          <a:xfrm>
            <a:off x="2541319" y="2458192"/>
            <a:ext cx="7148946" cy="41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18213" y="1163779"/>
            <a:ext cx="5505820" cy="600645"/>
          </a:xfrm>
          <a:solidFill>
            <a:srgbClr val="BC1A31"/>
          </a:solidFill>
        </p:spPr>
        <p:txBody>
          <a:bodyPr anchor="t">
            <a:normAutofit/>
          </a:bodyPr>
          <a:lstStyle/>
          <a:p>
            <a:pPr algn="ctr"/>
            <a:r>
              <a:rPr lang="tr-TR" sz="3400" b="1" dirty="0" err="1" smtClean="0">
                <a:solidFill>
                  <a:schemeClr val="bg1"/>
                </a:solidFill>
                <a:latin typeface="+mn-lt"/>
              </a:rPr>
              <a:t>Coordinatorships</a:t>
            </a:r>
            <a:r>
              <a:rPr lang="tr-TR" sz="3400" b="1" dirty="0" smtClean="0">
                <a:solidFill>
                  <a:schemeClr val="bg1"/>
                </a:solidFill>
                <a:latin typeface="+mn-lt"/>
              </a:rPr>
              <a:t> in </a:t>
            </a:r>
            <a:r>
              <a:rPr lang="tr-TR" sz="3400" b="1" dirty="0" err="1" smtClean="0">
                <a:solidFill>
                  <a:schemeClr val="bg1"/>
                </a:solidFill>
                <a:latin typeface="+mn-lt"/>
              </a:rPr>
              <a:t>Balkans</a:t>
            </a:r>
            <a:endParaRPr lang="en-GB" sz="3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3280" r="1948" b="12380"/>
          <a:stretch/>
        </p:blipFill>
        <p:spPr bwMode="auto">
          <a:xfrm>
            <a:off x="2945080" y="2751689"/>
            <a:ext cx="6163292" cy="39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3241963" y="-1"/>
            <a:ext cx="5482070" cy="116377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7591" y="3219450"/>
            <a:ext cx="11201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accent1"/>
                </a:solidFill>
              </a:rPr>
              <a:t>                                                               </a:t>
            </a:r>
            <a:r>
              <a:rPr lang="tr-TR" sz="3600" b="1" dirty="0" err="1" smtClean="0"/>
              <a:t>Incoming</a:t>
            </a:r>
            <a:r>
              <a:rPr lang="tr-TR" sz="3600" b="1" dirty="0" smtClean="0"/>
              <a:t>     </a:t>
            </a:r>
            <a:r>
              <a:rPr lang="tr-TR" sz="3600" b="1" dirty="0" err="1"/>
              <a:t>Outgoing</a:t>
            </a:r>
            <a:r>
              <a:rPr lang="tr-TR" sz="3600" b="1" dirty="0"/>
              <a:t> </a:t>
            </a:r>
            <a:endParaRPr lang="tr-TR" sz="3600" b="1" dirty="0" smtClean="0"/>
          </a:p>
          <a:p>
            <a:pPr marL="0" indent="0">
              <a:buNone/>
            </a:pPr>
            <a:r>
              <a:rPr lang="tr-TR" sz="3600" b="1" dirty="0" smtClean="0"/>
              <a:t>         </a:t>
            </a:r>
            <a:r>
              <a:rPr lang="tr-TR" sz="3600" b="1" dirty="0"/>
              <a:t>(Trakya </a:t>
            </a:r>
            <a:r>
              <a:rPr lang="tr-TR" sz="3600" b="1" dirty="0" err="1"/>
              <a:t>University</a:t>
            </a:r>
            <a:r>
              <a:rPr lang="tr-TR" sz="3600" b="1" dirty="0"/>
              <a:t>) </a:t>
            </a:r>
            <a:r>
              <a:rPr lang="tr-TR" sz="3600" b="1" dirty="0" err="1"/>
              <a:t>Students</a:t>
            </a:r>
            <a:r>
              <a:rPr lang="tr-TR" sz="3600" b="1" dirty="0"/>
              <a:t>:        45        </a:t>
            </a:r>
            <a:r>
              <a:rPr lang="tr-TR" sz="3600" b="1" dirty="0" smtClean="0"/>
              <a:t>         27</a:t>
            </a: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>(</a:t>
            </a:r>
            <a:r>
              <a:rPr lang="tr-TR" sz="3600" b="1" dirty="0"/>
              <a:t>Trakya </a:t>
            </a:r>
            <a:r>
              <a:rPr lang="tr-TR" sz="3600" b="1" dirty="0" err="1"/>
              <a:t>University</a:t>
            </a:r>
            <a:r>
              <a:rPr lang="tr-TR" sz="3600" b="1" dirty="0"/>
              <a:t>) </a:t>
            </a:r>
            <a:r>
              <a:rPr lang="tr-TR" sz="3600" b="1" dirty="0" err="1"/>
              <a:t>Teaching</a:t>
            </a:r>
            <a:r>
              <a:rPr lang="tr-TR" sz="3600" b="1" dirty="0"/>
              <a:t> </a:t>
            </a:r>
            <a:r>
              <a:rPr lang="tr-TR" sz="3600" b="1" dirty="0" err="1"/>
              <a:t>Staff</a:t>
            </a:r>
            <a:r>
              <a:rPr lang="tr-TR" sz="3600" b="1" dirty="0"/>
              <a:t>:    </a:t>
            </a:r>
            <a:r>
              <a:rPr lang="tr-TR" sz="3600" b="1" dirty="0" smtClean="0"/>
              <a:t>    </a:t>
            </a:r>
            <a:r>
              <a:rPr lang="tr-TR" sz="3600" b="1" dirty="0"/>
              <a:t>33          </a:t>
            </a:r>
            <a:r>
              <a:rPr lang="tr-TR" sz="3600" b="1" dirty="0" smtClean="0"/>
              <a:t>       </a:t>
            </a:r>
            <a:r>
              <a:rPr lang="tr-TR" sz="3600" b="1" dirty="0"/>
              <a:t>36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3800" b="1" dirty="0" err="1"/>
              <a:t>Turkey</a:t>
            </a:r>
            <a:r>
              <a:rPr lang="tr-TR" sz="3800" b="1" dirty="0"/>
              <a:t> Total:     5636</a:t>
            </a:r>
            <a:endParaRPr lang="en-GB" sz="3800" dirty="0"/>
          </a:p>
        </p:txBody>
      </p:sp>
      <p:pic>
        <p:nvPicPr>
          <p:cNvPr id="23554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1624723" y="355402"/>
            <a:ext cx="9287135" cy="16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412124"/>
            <a:ext cx="12192000" cy="4464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monthly allowance allocated </a:t>
            </a:r>
            <a:r>
              <a:rPr lang="tr-TR" sz="3600" dirty="0" err="1" smtClean="0"/>
              <a:t>by</a:t>
            </a:r>
            <a:r>
              <a:rPr lang="tr-TR" sz="3600" dirty="0" smtClean="0"/>
              <a:t> Trakya </a:t>
            </a:r>
            <a:r>
              <a:rPr lang="tr-TR" sz="3600" dirty="0" err="1" smtClean="0"/>
              <a:t>University</a:t>
            </a:r>
            <a:r>
              <a:rPr lang="tr-TR" sz="3600" dirty="0" smtClean="0"/>
              <a:t> </a:t>
            </a:r>
            <a:r>
              <a:rPr lang="en-US" sz="3600" dirty="0" smtClean="0"/>
              <a:t>as </a:t>
            </a:r>
            <a:r>
              <a:rPr lang="en-US" sz="3600" dirty="0"/>
              <a:t>follows:</a:t>
            </a:r>
            <a:endParaRPr lang="tr-TR" sz="3600" b="1" dirty="0"/>
          </a:p>
          <a:p>
            <a:pPr marL="0" indent="0">
              <a:buNone/>
            </a:pPr>
            <a:endParaRPr lang="tr-TR" sz="2000" dirty="0" smtClean="0"/>
          </a:p>
          <a:p>
            <a:pPr marL="0" indent="0" algn="ctr">
              <a:buNone/>
            </a:pPr>
            <a:r>
              <a:rPr lang="tr-TR" sz="3600" b="1" dirty="0" err="1" smtClean="0"/>
              <a:t>Students</a:t>
            </a:r>
            <a:r>
              <a:rPr lang="tr-TR" sz="3600" b="1" dirty="0"/>
              <a:t>:  </a:t>
            </a:r>
            <a:r>
              <a:rPr lang="tr-TR" sz="3600" b="1" dirty="0" smtClean="0"/>
              <a:t>  900TL </a:t>
            </a:r>
            <a:r>
              <a:rPr lang="tr-TR" sz="3200" dirty="0" smtClean="0"/>
              <a:t>(250 EURO)  </a:t>
            </a:r>
          </a:p>
          <a:p>
            <a:pPr marL="0" indent="0" algn="ctr">
              <a:buNone/>
            </a:pPr>
            <a:r>
              <a:rPr lang="tr-TR" sz="3600" dirty="0" smtClean="0"/>
              <a:t>                              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b="1" dirty="0" err="1" smtClean="0"/>
              <a:t>Teaching</a:t>
            </a:r>
            <a:r>
              <a:rPr lang="tr-TR" sz="3600" b="1" dirty="0" smtClean="0"/>
              <a:t> </a:t>
            </a:r>
            <a:r>
              <a:rPr lang="tr-TR" sz="3600" b="1" dirty="0" err="1"/>
              <a:t>Staff</a:t>
            </a:r>
            <a:r>
              <a:rPr lang="tr-TR" sz="3600" b="1" dirty="0"/>
              <a:t>: </a:t>
            </a:r>
            <a:r>
              <a:rPr lang="tr-TR" sz="3600" b="1" dirty="0" smtClean="0"/>
              <a:t> </a:t>
            </a:r>
          </a:p>
          <a:p>
            <a:pPr marL="0" indent="0" algn="ctr">
              <a:buNone/>
            </a:pPr>
            <a:r>
              <a:rPr lang="tr-TR" sz="3600" dirty="0"/>
              <a:t>	</a:t>
            </a:r>
            <a:r>
              <a:rPr lang="tr-TR" sz="3600" dirty="0" smtClean="0"/>
              <a:t>      </a:t>
            </a:r>
            <a:r>
              <a:rPr lang="tr-TR" sz="3600" b="1" dirty="0" smtClean="0"/>
              <a:t>Travel </a:t>
            </a:r>
            <a:r>
              <a:rPr lang="tr-TR" sz="3600" b="1" dirty="0" err="1" smtClean="0"/>
              <a:t>Expenses</a:t>
            </a:r>
            <a:r>
              <a:rPr lang="tr-TR" sz="3600" b="1" dirty="0" smtClean="0"/>
              <a:t>:</a:t>
            </a:r>
            <a:r>
              <a:rPr lang="tr-TR" sz="3600" b="1" dirty="0" smtClean="0"/>
              <a:t>    </a:t>
            </a:r>
            <a:r>
              <a:rPr lang="tr-TR" sz="3600" b="1" dirty="0" err="1" smtClean="0"/>
              <a:t>max</a:t>
            </a:r>
            <a:r>
              <a:rPr lang="tr-TR" sz="3600" b="1" dirty="0" smtClean="0"/>
              <a:t>. 2,250 TL </a:t>
            </a:r>
            <a:r>
              <a:rPr lang="tr-TR" sz="3200" dirty="0" smtClean="0"/>
              <a:t>(520 EURO)</a:t>
            </a:r>
          </a:p>
          <a:p>
            <a:pPr marL="0" indent="0" algn="ctr">
              <a:buNone/>
            </a:pPr>
            <a:r>
              <a:rPr lang="tr-TR" sz="3600" b="1" dirty="0" smtClean="0"/>
              <a:t>A</a:t>
            </a:r>
            <a:r>
              <a:rPr lang="en-US" sz="3600" b="1" dirty="0" err="1" smtClean="0"/>
              <a:t>llowance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two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weeks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period</a:t>
            </a:r>
            <a:r>
              <a:rPr lang="tr-TR" sz="3600" b="1" dirty="0" smtClean="0"/>
              <a:t>:</a:t>
            </a:r>
            <a:r>
              <a:rPr lang="tr-TR" sz="3600" b="1" dirty="0" smtClean="0"/>
              <a:t>    750 TL </a:t>
            </a:r>
            <a:r>
              <a:rPr lang="tr-TR" sz="3200" dirty="0" smtClean="0"/>
              <a:t>(230 EURO)            </a:t>
            </a:r>
            <a:endParaRPr lang="tr-TR" sz="3200" dirty="0"/>
          </a:p>
        </p:txBody>
      </p:sp>
      <p:pic>
        <p:nvPicPr>
          <p:cNvPr id="23554" name="Picture 2" descr="mevlana değişim program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r="17173" b="4500"/>
          <a:stretch/>
        </p:blipFill>
        <p:spPr bwMode="auto">
          <a:xfrm>
            <a:off x="1624723" y="355402"/>
            <a:ext cx="9287135" cy="16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297" y="22562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</a:rPr>
              <a:t>Scholarship </a:t>
            </a:r>
            <a:r>
              <a:rPr lang="tr-TR" sz="3200" b="1" dirty="0" smtClean="0">
                <a:latin typeface="+mn-lt"/>
              </a:rPr>
              <a:t>&amp; </a:t>
            </a:r>
            <a:r>
              <a:rPr lang="en-GB" sz="3200" b="1" dirty="0" smtClean="0">
                <a:latin typeface="+mn-lt"/>
              </a:rPr>
              <a:t>Funding Opportunities </a:t>
            </a:r>
            <a:r>
              <a:rPr lang="tr-TR" sz="3200" b="1" dirty="0" smtClean="0">
                <a:latin typeface="+mn-lt"/>
              </a:rPr>
              <a:t>in </a:t>
            </a:r>
            <a:r>
              <a:rPr lang="tr-TR" sz="3200" b="1" dirty="0" err="1" smtClean="0">
                <a:latin typeface="+mn-lt"/>
              </a:rPr>
              <a:t>Turkey</a:t>
            </a:r>
            <a:r>
              <a:rPr lang="tr-TR" sz="3200" b="1" dirty="0" smtClean="0">
                <a:latin typeface="+mn-lt"/>
              </a:rPr>
              <a:t> </a:t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err="1" smtClean="0">
                <a:latin typeface="+mn-lt"/>
              </a:rPr>
              <a:t>for</a:t>
            </a:r>
            <a:r>
              <a:rPr lang="tr-TR" sz="3200" b="1" dirty="0" smtClean="0">
                <a:latin typeface="+mn-lt"/>
              </a:rPr>
              <a:t> International </a:t>
            </a:r>
            <a:r>
              <a:rPr lang="en-GB" sz="3200" b="1" dirty="0" smtClean="0">
                <a:latin typeface="+mn-lt"/>
              </a:rPr>
              <a:t>Academics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and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Students</a:t>
            </a:r>
            <a:endParaRPr lang="en-GB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501" y="3228114"/>
            <a:ext cx="11020450" cy="3629885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400" b="1" dirty="0" smtClean="0"/>
              <a:t>1</a:t>
            </a:r>
            <a:r>
              <a:rPr lang="tr-TR" sz="4400" dirty="0" smtClean="0"/>
              <a:t>-</a:t>
            </a:r>
            <a:r>
              <a:rPr lang="en-GB" sz="4400" dirty="0" smtClean="0"/>
              <a:t> </a:t>
            </a:r>
            <a:r>
              <a:rPr lang="en-GB" sz="4400" b="1" dirty="0" smtClean="0"/>
              <a:t>Education</a:t>
            </a:r>
            <a:endParaRPr lang="tr-TR" sz="4400" dirty="0"/>
          </a:p>
          <a:p>
            <a:pPr marL="0" indent="0" algn="ctr">
              <a:buNone/>
            </a:pPr>
            <a:r>
              <a:rPr lang="tr-TR" sz="4400" b="1" dirty="0" smtClean="0"/>
              <a:t>2</a:t>
            </a:r>
            <a:r>
              <a:rPr lang="tr-TR" sz="4400" dirty="0" smtClean="0"/>
              <a:t>-</a:t>
            </a:r>
            <a:r>
              <a:rPr lang="en-GB" sz="4400" dirty="0" smtClean="0"/>
              <a:t> </a:t>
            </a:r>
            <a:r>
              <a:rPr lang="en-GB" sz="4400" b="1" dirty="0" smtClean="0"/>
              <a:t>Scientific Research</a:t>
            </a:r>
            <a:endParaRPr lang="tr-TR" sz="4400" b="1" dirty="0"/>
          </a:p>
          <a:p>
            <a:pPr marL="0" indent="0" algn="ctr">
              <a:buNone/>
            </a:pPr>
            <a:r>
              <a:rPr lang="tr-TR" sz="4400" b="1" dirty="0" smtClean="0"/>
              <a:t>3-</a:t>
            </a:r>
            <a:r>
              <a:rPr lang="tr-TR" sz="4400" b="1" dirty="0"/>
              <a:t> Multi-</a:t>
            </a:r>
            <a:r>
              <a:rPr lang="tr-TR" sz="4400" b="1" dirty="0" err="1"/>
              <a:t>latarel</a:t>
            </a:r>
            <a:r>
              <a:rPr lang="tr-TR" sz="4400" b="1" dirty="0"/>
              <a:t> </a:t>
            </a:r>
            <a:r>
              <a:rPr lang="tr-TR" sz="4400" b="1" dirty="0" err="1"/>
              <a:t>Cooperation</a:t>
            </a:r>
            <a:r>
              <a:rPr lang="tr-TR" sz="4400" b="1" dirty="0"/>
              <a:t> </a:t>
            </a:r>
            <a:r>
              <a:rPr lang="tr-TR" sz="4400" b="1" dirty="0" smtClean="0"/>
              <a:t>a</a:t>
            </a:r>
            <a:r>
              <a:rPr lang="en-GB" sz="4400" b="1" dirty="0" err="1" smtClean="0"/>
              <a:t>nd</a:t>
            </a:r>
            <a:r>
              <a:rPr lang="en-GB" sz="4400" b="1" dirty="0" smtClean="0"/>
              <a:t> Partnerships</a:t>
            </a:r>
            <a:endParaRPr lang="tr-TR" sz="4400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2279904" y="1417271"/>
            <a:ext cx="7754112" cy="12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841388" y="1888909"/>
            <a:ext cx="10532918" cy="1201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/>
              <a:t>Scholarship </a:t>
            </a:r>
            <a:r>
              <a:rPr lang="tr-TR" sz="4400" b="1" dirty="0" smtClean="0"/>
              <a:t>&amp; </a:t>
            </a:r>
            <a:r>
              <a:rPr lang="en-GB" sz="4400" b="1" dirty="0" smtClean="0"/>
              <a:t>Financial Funds </a:t>
            </a:r>
            <a:endParaRPr lang="tr-TR" sz="4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0263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322619"/>
            <a:ext cx="10515600" cy="2626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err="1" smtClean="0"/>
              <a:t>Programme</a:t>
            </a:r>
            <a:r>
              <a:rPr lang="tr-TR" sz="3200" dirty="0"/>
              <a:t>, </a:t>
            </a:r>
            <a:r>
              <a:rPr lang="en-US" sz="3200" dirty="0"/>
              <a:t>offer a wide range of scholarships to assist </a:t>
            </a:r>
            <a:r>
              <a:rPr lang="en-US" sz="3200" dirty="0" smtClean="0"/>
              <a:t>students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academicians</a:t>
            </a:r>
            <a:r>
              <a:rPr lang="tr-TR" sz="3200" dirty="0"/>
              <a:t> </a:t>
            </a:r>
            <a:r>
              <a:rPr lang="en-US" sz="3200" dirty="0"/>
              <a:t>in </a:t>
            </a:r>
            <a:r>
              <a:rPr lang="tr-TR" sz="3200" dirty="0" err="1" smtClean="0"/>
              <a:t>Turkey</a:t>
            </a:r>
            <a:r>
              <a:rPr lang="tr-TR" sz="3200" dirty="0" smtClean="0"/>
              <a:t>. </a:t>
            </a:r>
          </a:p>
          <a:p>
            <a:pPr marL="0" indent="0" algn="ctr">
              <a:buNone/>
            </a:pP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international</a:t>
            </a:r>
            <a:r>
              <a:rPr lang="tr-TR" sz="3200" dirty="0" smtClean="0"/>
              <a:t> </a:t>
            </a:r>
            <a:r>
              <a:rPr lang="tr-TR" sz="3200" dirty="0" err="1" smtClean="0"/>
              <a:t>student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academicians</a:t>
            </a:r>
            <a:r>
              <a:rPr lang="tr-TR" sz="3200" dirty="0" smtClean="0"/>
              <a:t> can </a:t>
            </a:r>
            <a:r>
              <a:rPr lang="tr-TR" sz="3200" dirty="0" err="1" smtClean="0"/>
              <a:t>also</a:t>
            </a:r>
            <a:r>
              <a:rPr lang="tr-TR" sz="3200" dirty="0" smtClean="0"/>
              <a:t> </a:t>
            </a:r>
            <a:r>
              <a:rPr lang="tr-TR" sz="3200" dirty="0" err="1" smtClean="0"/>
              <a:t>apply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Farabi </a:t>
            </a:r>
            <a:r>
              <a:rPr lang="tr-TR" sz="3200" dirty="0" err="1" smtClean="0"/>
              <a:t>Programme</a:t>
            </a:r>
            <a:r>
              <a:rPr lang="tr-TR" sz="3200" dirty="0"/>
              <a:t> </a:t>
            </a:r>
            <a:r>
              <a:rPr lang="tr-TR" sz="3200" dirty="0" err="1" smtClean="0"/>
              <a:t>while</a:t>
            </a:r>
            <a:r>
              <a:rPr lang="tr-TR" sz="3200" dirty="0" smtClean="0"/>
              <a:t> </a:t>
            </a:r>
            <a:r>
              <a:rPr lang="tr-TR" sz="3200" dirty="0" err="1" smtClean="0"/>
              <a:t>their</a:t>
            </a:r>
            <a:r>
              <a:rPr lang="tr-TR" sz="3200" dirty="0" smtClean="0"/>
              <a:t> </a:t>
            </a:r>
            <a:r>
              <a:rPr lang="tr-TR" sz="3200" dirty="0" err="1" smtClean="0"/>
              <a:t>stay</a:t>
            </a:r>
            <a:r>
              <a:rPr lang="tr-TR" sz="3200" dirty="0" smtClean="0"/>
              <a:t> in </a:t>
            </a:r>
            <a:r>
              <a:rPr lang="tr-TR" sz="3200" dirty="0" err="1" smtClean="0"/>
              <a:t>Turkey</a:t>
            </a:r>
            <a:r>
              <a:rPr lang="tr-TR" sz="3200" dirty="0" smtClean="0"/>
              <a:t>.</a:t>
            </a:r>
            <a:endParaRPr lang="tr-TR" sz="32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2790855" y="3950837"/>
            <a:ext cx="6876288" cy="0"/>
          </a:xfrm>
          <a:prstGeom prst="line">
            <a:avLst/>
          </a:prstGeom>
          <a:ln w="57150">
            <a:solidFill>
              <a:srgbClr val="43D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arabi değişim program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4392"/>
          <a:stretch/>
        </p:blipFill>
        <p:spPr bwMode="auto">
          <a:xfrm>
            <a:off x="3606465" y="301404"/>
            <a:ext cx="5245068" cy="34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35682" y="2779233"/>
            <a:ext cx="9956800" cy="366886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Yunus Emre </a:t>
            </a:r>
            <a:r>
              <a:rPr lang="tr-TR" dirty="0" err="1" smtClean="0"/>
              <a:t>Institute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operate</a:t>
            </a:r>
            <a:r>
              <a:rPr lang="tr-TR" dirty="0" smtClean="0"/>
              <a:t> in 2009, has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/>
              <a:t>40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centres</a:t>
            </a:r>
            <a:r>
              <a:rPr lang="tr-TR" dirty="0"/>
              <a:t> </a:t>
            </a:r>
            <a:r>
              <a:rPr lang="tr-TR" dirty="0" err="1" smtClean="0"/>
              <a:t>abroad</a:t>
            </a:r>
            <a:r>
              <a:rPr lang="tr-TR" dirty="0" smtClean="0"/>
              <a:t>. (in 40 </a:t>
            </a:r>
            <a:r>
              <a:rPr lang="tr-TR" dirty="0" err="1" smtClean="0"/>
              <a:t>countries</a:t>
            </a:r>
            <a:r>
              <a:rPr lang="tr-TR" dirty="0" smtClean="0"/>
              <a:t>)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centre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supports</a:t>
            </a:r>
            <a:r>
              <a:rPr lang="tr-TR" dirty="0" smtClean="0"/>
              <a:t> </a:t>
            </a:r>
            <a:r>
              <a:rPr lang="tr-TR" dirty="0" err="1" smtClean="0"/>
              <a:t>Turkology</a:t>
            </a:r>
            <a:r>
              <a:rPr lang="tr-TR" dirty="0" smtClean="0"/>
              <a:t> </a:t>
            </a:r>
            <a:r>
              <a:rPr lang="tr-TR" dirty="0" err="1" smtClean="0"/>
              <a:t>departments</a:t>
            </a:r>
            <a:r>
              <a:rPr lang="tr-TR" dirty="0" smtClean="0"/>
              <a:t> </a:t>
            </a:r>
            <a:r>
              <a:rPr lang="en-US" dirty="0"/>
              <a:t>with the </a:t>
            </a:r>
            <a:r>
              <a:rPr lang="en-US" dirty="0" smtClean="0"/>
              <a:t>cooperation</a:t>
            </a:r>
            <a:r>
              <a:rPr lang="tr-TR" dirty="0" smtClean="0"/>
              <a:t> </a:t>
            </a:r>
            <a:r>
              <a:rPr lang="tr-TR" dirty="0" err="1" smtClean="0"/>
              <a:t>agreements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made with different educational institutions in different countries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sz="3000" dirty="0" smtClean="0"/>
          </a:p>
          <a:p>
            <a:pPr marL="0" indent="0">
              <a:buNone/>
            </a:pPr>
            <a:endParaRPr lang="tr-TR" sz="3000" dirty="0"/>
          </a:p>
        </p:txBody>
      </p:sp>
      <p:pic>
        <p:nvPicPr>
          <p:cNvPr id="3076" name="Picture 4" descr="Yunus Emre Institut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25" y="301992"/>
            <a:ext cx="2183988" cy="16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4461636" y="1950110"/>
            <a:ext cx="3216166" cy="0"/>
          </a:xfrm>
          <a:prstGeom prst="line">
            <a:avLst/>
          </a:prstGeom>
          <a:ln w="57150">
            <a:solidFill>
              <a:srgbClr val="497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03737" y="3449781"/>
            <a:ext cx="9956800" cy="2793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Institute</a:t>
            </a:r>
            <a:r>
              <a:rPr lang="tr-TR" sz="3200" dirty="0"/>
              <a:t> </a:t>
            </a:r>
            <a:r>
              <a:rPr lang="tr-TR" sz="3200" dirty="0" err="1"/>
              <a:t>organizes</a:t>
            </a:r>
            <a:r>
              <a:rPr lang="tr-TR" sz="3200" dirty="0"/>
              <a:t> </a:t>
            </a:r>
            <a:r>
              <a:rPr lang="tr-TR" sz="3200" dirty="0" err="1"/>
              <a:t>several</a:t>
            </a:r>
            <a:r>
              <a:rPr lang="tr-TR" sz="3200" dirty="0"/>
              <a:t> </a:t>
            </a:r>
            <a:r>
              <a:rPr lang="tr-TR" sz="3200" dirty="0" err="1" smtClean="0"/>
              <a:t>activities</a:t>
            </a:r>
            <a:r>
              <a:rPr lang="tr-TR" sz="3200" dirty="0" smtClean="0"/>
              <a:t> </a:t>
            </a:r>
            <a:r>
              <a:rPr lang="tr-TR" sz="3200" dirty="0"/>
              <a:t>in </a:t>
            </a:r>
            <a:r>
              <a:rPr lang="tr-TR" sz="3200" dirty="0" err="1"/>
              <a:t>order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introduce</a:t>
            </a:r>
            <a:r>
              <a:rPr lang="tr-TR" sz="3200" dirty="0"/>
              <a:t> </a:t>
            </a:r>
            <a:r>
              <a:rPr lang="tr-TR" sz="3200" dirty="0" err="1"/>
              <a:t>Turkish</a:t>
            </a:r>
            <a:r>
              <a:rPr lang="tr-TR" sz="3200" dirty="0"/>
              <a:t> </a:t>
            </a:r>
            <a:r>
              <a:rPr lang="tr-TR" sz="3200" dirty="0" err="1"/>
              <a:t>culture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smtClean="0"/>
              <a:t>art; </a:t>
            </a:r>
            <a:r>
              <a:rPr lang="tr-TR" sz="3200" dirty="0" err="1" smtClean="0"/>
              <a:t>Turkey</a:t>
            </a:r>
            <a:r>
              <a:rPr lang="tr-TR" sz="3200" dirty="0" smtClean="0"/>
              <a:t> </a:t>
            </a:r>
            <a:r>
              <a:rPr lang="tr-TR" sz="3200" dirty="0"/>
              <a:t>is </a:t>
            </a:r>
            <a:r>
              <a:rPr lang="en-US" sz="3200" dirty="0"/>
              <a:t>represented through national or international events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marL="0" indent="0" algn="ctr">
              <a:buNone/>
            </a:pPr>
            <a:endParaRPr lang="tr-TR" dirty="0" smtClean="0"/>
          </a:p>
          <a:p>
            <a:endParaRPr lang="tr-TR" sz="3000" dirty="0"/>
          </a:p>
          <a:p>
            <a:endParaRPr lang="tr-TR" sz="3000" dirty="0" smtClean="0"/>
          </a:p>
        </p:txBody>
      </p:sp>
      <p:cxnSp>
        <p:nvCxnSpPr>
          <p:cNvPr id="7" name="Düz Bağlayıcı 6"/>
          <p:cNvCxnSpPr/>
          <p:nvPr/>
        </p:nvCxnSpPr>
        <p:spPr>
          <a:xfrm>
            <a:off x="4461636" y="2328057"/>
            <a:ext cx="3216166" cy="0"/>
          </a:xfrm>
          <a:prstGeom prst="line">
            <a:avLst/>
          </a:prstGeom>
          <a:ln w="57150">
            <a:solidFill>
              <a:srgbClr val="497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Yunus Emre Institut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247836"/>
            <a:ext cx="2559420" cy="19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87973" y="2701636"/>
            <a:ext cx="9956800" cy="377799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 algn="ctr">
              <a:buNone/>
            </a:pPr>
            <a:r>
              <a:rPr lang="tr-TR" sz="3200" dirty="0" smtClean="0"/>
              <a:t>Since Saraybosna YEE is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first</a:t>
            </a:r>
            <a:r>
              <a:rPr lang="tr-TR" sz="3200" dirty="0" smtClean="0"/>
              <a:t> </a:t>
            </a:r>
            <a:r>
              <a:rPr lang="tr-TR" sz="3200" dirty="0" err="1" smtClean="0"/>
              <a:t>institute</a:t>
            </a:r>
            <a:r>
              <a:rPr lang="tr-TR" sz="3200" dirty="0" smtClean="0"/>
              <a:t>, it </a:t>
            </a:r>
            <a:r>
              <a:rPr lang="tr-TR" sz="3200" dirty="0" err="1" smtClean="0"/>
              <a:t>makes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most</a:t>
            </a:r>
            <a:r>
              <a:rPr lang="tr-TR" sz="3200" dirty="0" smtClean="0"/>
              <a:t> </a:t>
            </a:r>
            <a:r>
              <a:rPr lang="tr-TR" sz="3200" dirty="0" err="1" smtClean="0"/>
              <a:t>extensive</a:t>
            </a:r>
            <a:r>
              <a:rPr lang="tr-TR" sz="3200" dirty="0" smtClean="0"/>
              <a:t> </a:t>
            </a:r>
            <a:r>
              <a:rPr lang="tr-TR" sz="3200" dirty="0" err="1" smtClean="0"/>
              <a:t>programs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serves</a:t>
            </a:r>
            <a:r>
              <a:rPr lang="tr-TR" sz="3200" dirty="0" smtClean="0"/>
              <a:t> as an </a:t>
            </a:r>
            <a:r>
              <a:rPr lang="tr-TR" sz="3200" dirty="0" err="1" smtClean="0"/>
              <a:t>example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other</a:t>
            </a:r>
            <a:r>
              <a:rPr lang="tr-TR" sz="3200" dirty="0" smtClean="0"/>
              <a:t> </a:t>
            </a:r>
            <a:r>
              <a:rPr lang="tr-TR" sz="3200" dirty="0" err="1"/>
              <a:t>i</a:t>
            </a:r>
            <a:r>
              <a:rPr lang="tr-TR" sz="3200" dirty="0" err="1" smtClean="0"/>
              <a:t>nstitutes</a:t>
            </a:r>
            <a:r>
              <a:rPr lang="tr-TR" sz="32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Yunus Emre Institut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3" y="312119"/>
            <a:ext cx="2183988" cy="16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4461636" y="1950110"/>
            <a:ext cx="3216166" cy="0"/>
          </a:xfrm>
          <a:prstGeom prst="line">
            <a:avLst/>
          </a:prstGeom>
          <a:ln w="57150">
            <a:solidFill>
              <a:srgbClr val="497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6506" y="1730940"/>
            <a:ext cx="8832981" cy="70609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r-TR" sz="3800" b="1" dirty="0" err="1" smtClean="0">
                <a:solidFill>
                  <a:srgbClr val="4087B2"/>
                </a:solidFill>
                <a:latin typeface="+mn-lt"/>
              </a:rPr>
              <a:t>Cultural</a:t>
            </a:r>
            <a:r>
              <a:rPr lang="tr-TR" sz="3800" b="1" dirty="0" smtClean="0">
                <a:solidFill>
                  <a:srgbClr val="4087B2"/>
                </a:solidFill>
                <a:latin typeface="+mn-lt"/>
              </a:rPr>
              <a:t> </a:t>
            </a:r>
            <a:r>
              <a:rPr lang="tr-TR" sz="3800" b="1" dirty="0" err="1" smtClean="0">
                <a:solidFill>
                  <a:srgbClr val="4087B2"/>
                </a:solidFill>
                <a:latin typeface="+mn-lt"/>
              </a:rPr>
              <a:t>Centres</a:t>
            </a:r>
            <a:endParaRPr lang="tr-TR" sz="3800" b="1" dirty="0">
              <a:solidFill>
                <a:srgbClr val="4087B2"/>
              </a:solidFill>
              <a:latin typeface="+mn-lt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337006" y="1119798"/>
            <a:ext cx="3158359" cy="606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600" dirty="0" smtClean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660146" y="2782735"/>
            <a:ext cx="4333436" cy="406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 err="1" smtClean="0"/>
              <a:t>Kosovo</a:t>
            </a:r>
            <a:r>
              <a:rPr lang="tr-TR" sz="3200" b="1" dirty="0" smtClean="0"/>
              <a:t> </a:t>
            </a:r>
            <a:r>
              <a:rPr lang="tr-TR" sz="3200" b="1" dirty="0"/>
              <a:t>- </a:t>
            </a:r>
            <a:r>
              <a:rPr lang="tr-TR" sz="3200" b="1" dirty="0" err="1"/>
              <a:t>Pristina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b="1" dirty="0" err="1"/>
              <a:t>Kosovo</a:t>
            </a:r>
            <a:r>
              <a:rPr lang="tr-TR" sz="3200" b="1" dirty="0"/>
              <a:t> - </a:t>
            </a:r>
            <a:r>
              <a:rPr lang="tr-TR" sz="3200" b="1" dirty="0" err="1"/>
              <a:t>Prizren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b="1" dirty="0" err="1"/>
              <a:t>Macedonia</a:t>
            </a:r>
            <a:r>
              <a:rPr lang="tr-TR" sz="3200" b="1" dirty="0"/>
              <a:t> - </a:t>
            </a:r>
            <a:r>
              <a:rPr lang="tr-TR" sz="3200" b="1" dirty="0" err="1"/>
              <a:t>Skopje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b="1" dirty="0" err="1"/>
              <a:t>Montenegro</a:t>
            </a:r>
            <a:r>
              <a:rPr lang="tr-TR" sz="3200" b="1" dirty="0"/>
              <a:t> - Podgorica</a:t>
            </a:r>
          </a:p>
          <a:p>
            <a:pPr marL="0" indent="0" algn="ctr">
              <a:buNone/>
            </a:pPr>
            <a:r>
              <a:rPr lang="tr-TR" sz="3200" b="1" dirty="0" err="1"/>
              <a:t>Romania</a:t>
            </a:r>
            <a:r>
              <a:rPr lang="tr-TR" sz="3200" b="1" dirty="0"/>
              <a:t> – </a:t>
            </a:r>
            <a:r>
              <a:rPr lang="tr-TR" sz="3200" b="1" dirty="0" err="1"/>
              <a:t>Bucharest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b="1" dirty="0" err="1"/>
              <a:t>Romania</a:t>
            </a:r>
            <a:r>
              <a:rPr lang="tr-TR" sz="3200" b="1" dirty="0"/>
              <a:t> - </a:t>
            </a:r>
            <a:r>
              <a:rPr lang="tr-TR" sz="3200" b="1" dirty="0" err="1"/>
              <a:t>Constanța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b="1" dirty="0" err="1"/>
              <a:t>Serbia</a:t>
            </a:r>
            <a:r>
              <a:rPr lang="tr-TR" sz="3200" b="1" dirty="0"/>
              <a:t> - </a:t>
            </a:r>
            <a:r>
              <a:rPr lang="tr-TR" sz="3200" b="1" dirty="0" err="1"/>
              <a:t>Belgrade</a:t>
            </a:r>
            <a:endParaRPr lang="tr-TR" sz="3200" b="1" dirty="0"/>
          </a:p>
          <a:p>
            <a:pPr marL="0" indent="0">
              <a:buNone/>
            </a:pPr>
            <a:endParaRPr lang="tr-TR" sz="2400" dirty="0" smtClean="0">
              <a:hlinkClick r:id="rId2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8552988" y="916824"/>
            <a:ext cx="3496660" cy="59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3172225" y="2394534"/>
            <a:ext cx="4556240" cy="0"/>
          </a:xfrm>
          <a:prstGeom prst="line">
            <a:avLst/>
          </a:prstGeom>
          <a:ln w="57150">
            <a:solidFill>
              <a:srgbClr val="497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Yunus Emre Institut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41" y="229715"/>
            <a:ext cx="2183988" cy="16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aşlık 1"/>
          <p:cNvSpPr txBox="1">
            <a:spLocks/>
          </p:cNvSpPr>
          <p:nvPr/>
        </p:nvSpPr>
        <p:spPr>
          <a:xfrm>
            <a:off x="242943" y="2531300"/>
            <a:ext cx="5669484" cy="4244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+mn-lt"/>
              </a:rPr>
              <a:t>Albania – </a:t>
            </a:r>
            <a:r>
              <a:rPr lang="tr-TR" sz="3200" b="1" dirty="0" err="1" smtClean="0">
                <a:latin typeface="+mn-lt"/>
              </a:rPr>
              <a:t>Shkoder</a:t>
            </a:r>
            <a:endParaRPr lang="tr-TR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+mn-lt"/>
              </a:rPr>
              <a:t>Albania – Tiran</a:t>
            </a:r>
          </a:p>
          <a:p>
            <a:pPr algn="ctr">
              <a:lnSpc>
                <a:spcPct val="100000"/>
              </a:lnSpc>
            </a:pPr>
            <a:r>
              <a:rPr lang="tr-TR" sz="3200" b="1" dirty="0" err="1" smtClean="0">
                <a:latin typeface="+mn-lt"/>
              </a:rPr>
              <a:t>Bosnia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Herzegovina</a:t>
            </a:r>
            <a:r>
              <a:rPr lang="tr-TR" sz="3200" b="1" dirty="0" smtClean="0">
                <a:latin typeface="+mn-lt"/>
              </a:rPr>
              <a:t> – </a:t>
            </a:r>
            <a:r>
              <a:rPr lang="tr-TR" sz="3200" b="1" dirty="0" err="1" smtClean="0">
                <a:latin typeface="+mn-lt"/>
              </a:rPr>
              <a:t>Fojnica</a:t>
            </a:r>
            <a:endParaRPr lang="tr-TR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tr-TR" sz="3200" b="1" dirty="0" err="1">
                <a:latin typeface="+mn-lt"/>
              </a:rPr>
              <a:t>Bosnia</a:t>
            </a:r>
            <a:r>
              <a:rPr lang="tr-TR" sz="3200" b="1" dirty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Herzegovina</a:t>
            </a:r>
            <a:r>
              <a:rPr lang="tr-TR" sz="3200" b="1" dirty="0" smtClean="0">
                <a:latin typeface="+mn-lt"/>
              </a:rPr>
              <a:t>- Mostar</a:t>
            </a:r>
          </a:p>
          <a:p>
            <a:pPr algn="ctr">
              <a:lnSpc>
                <a:spcPct val="100000"/>
              </a:lnSpc>
            </a:pPr>
            <a:r>
              <a:rPr lang="tr-TR" sz="3200" b="1" dirty="0" err="1">
                <a:latin typeface="+mn-lt"/>
              </a:rPr>
              <a:t>Bosnia</a:t>
            </a:r>
            <a:r>
              <a:rPr lang="tr-TR" sz="3200" b="1" dirty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Herzegovina</a:t>
            </a:r>
            <a:r>
              <a:rPr lang="tr-TR" sz="3200" b="1" dirty="0" smtClean="0">
                <a:latin typeface="+mn-lt"/>
              </a:rPr>
              <a:t> – </a:t>
            </a:r>
            <a:r>
              <a:rPr lang="tr-TR" sz="3200" b="1" dirty="0" err="1" smtClean="0">
                <a:latin typeface="+mn-lt"/>
              </a:rPr>
              <a:t>Sarajevo</a:t>
            </a:r>
            <a:endParaRPr lang="tr-TR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tr-TR" sz="3200" b="1" dirty="0" err="1" smtClean="0">
                <a:latin typeface="+mn-lt"/>
              </a:rPr>
              <a:t>Croatia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smtClean="0">
                <a:latin typeface="+mn-lt"/>
              </a:rPr>
              <a:t>– Zagreb</a:t>
            </a:r>
          </a:p>
          <a:p>
            <a:pPr algn="ctr">
              <a:lnSpc>
                <a:spcPct val="100000"/>
              </a:lnSpc>
            </a:pPr>
            <a:r>
              <a:rPr lang="tr-TR" sz="3200" b="1" dirty="0">
                <a:latin typeface="+mn-lt"/>
              </a:rPr>
              <a:t>Kosova – </a:t>
            </a:r>
            <a:r>
              <a:rPr lang="tr-TR" sz="3200" b="1" dirty="0" err="1" smtClean="0">
                <a:latin typeface="+mn-lt"/>
              </a:rPr>
              <a:t>Peć</a:t>
            </a:r>
            <a:endParaRPr lang="tr-T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9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3611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200" b="1" dirty="0" smtClean="0">
                <a:latin typeface="+mn-lt"/>
              </a:rPr>
              <a:t>2- </a:t>
            </a:r>
            <a:r>
              <a:rPr lang="en-GB" sz="4200" b="1" dirty="0" smtClean="0">
                <a:latin typeface="+mn-lt"/>
              </a:rPr>
              <a:t>Scientific Research</a:t>
            </a:r>
            <a:r>
              <a:rPr lang="tr-TR" sz="4200" b="1" dirty="0" smtClean="0">
                <a:latin typeface="+mn-lt"/>
              </a:rPr>
              <a:t> </a:t>
            </a:r>
            <a:endParaRPr lang="tr-TR" sz="4200" dirty="0">
              <a:latin typeface="+mn-l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786246" y="2347681"/>
            <a:ext cx="10515600" cy="84678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tr-TR" sz="13600" dirty="0" smtClean="0"/>
              <a:t> A- International </a:t>
            </a:r>
            <a:r>
              <a:rPr lang="tr-TR" sz="13600" dirty="0" err="1" smtClean="0"/>
              <a:t>Research</a:t>
            </a:r>
            <a:r>
              <a:rPr lang="tr-TR" sz="13600" dirty="0" smtClean="0"/>
              <a:t> </a:t>
            </a:r>
            <a:r>
              <a:rPr lang="tr-TR" sz="13600" dirty="0" err="1" smtClean="0"/>
              <a:t>Fellowship</a:t>
            </a:r>
            <a:r>
              <a:rPr lang="tr-TR" sz="13600" dirty="0" smtClean="0"/>
              <a:t> </a:t>
            </a:r>
            <a:r>
              <a:rPr lang="tr-TR" sz="13600" dirty="0" err="1" smtClean="0"/>
              <a:t>Programmes</a:t>
            </a:r>
            <a:endParaRPr lang="en-US" sz="13600" b="1" dirty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1604211" y="972446"/>
            <a:ext cx="8534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2"/>
          <p:cNvSpPr txBox="1">
            <a:spLocks/>
          </p:cNvSpPr>
          <p:nvPr/>
        </p:nvSpPr>
        <p:spPr>
          <a:xfrm>
            <a:off x="893124" y="3289464"/>
            <a:ext cx="10515600" cy="840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400" dirty="0" smtClean="0"/>
              <a:t>B- International </a:t>
            </a:r>
            <a:r>
              <a:rPr lang="tr-TR" sz="3400" dirty="0" err="1" smtClean="0"/>
              <a:t>Postdoctoral</a:t>
            </a:r>
            <a:r>
              <a:rPr lang="tr-TR" sz="3400" dirty="0" smtClean="0"/>
              <a:t> </a:t>
            </a:r>
            <a:r>
              <a:rPr lang="tr-TR" sz="3400" dirty="0" err="1" smtClean="0"/>
              <a:t>Resarch</a:t>
            </a:r>
            <a:r>
              <a:rPr lang="tr-TR" sz="3400" dirty="0" smtClean="0"/>
              <a:t> </a:t>
            </a:r>
            <a:r>
              <a:rPr lang="tr-TR" sz="3400" dirty="0" err="1" smtClean="0"/>
              <a:t>Programmes</a:t>
            </a:r>
            <a:endParaRPr lang="tr-TR" sz="3400" dirty="0" smtClean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86246" y="4726379"/>
            <a:ext cx="10515600" cy="961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(Türkiye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Scholorship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Mevlana Exchange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TUBİTAK)</a:t>
            </a:r>
            <a:r>
              <a:rPr lang="tr-T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3611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 smtClean="0">
                <a:latin typeface="+mn-lt"/>
              </a:rPr>
              <a:t>2- </a:t>
            </a:r>
            <a:r>
              <a:rPr lang="tr-TR" sz="3800" b="1" dirty="0" err="1" smtClean="0">
                <a:latin typeface="+mn-lt"/>
              </a:rPr>
              <a:t>Opportunities</a:t>
            </a:r>
            <a:r>
              <a:rPr lang="tr-TR" sz="3800" b="1" dirty="0" smtClean="0">
                <a:latin typeface="+mn-lt"/>
              </a:rPr>
              <a:t> </a:t>
            </a:r>
            <a:r>
              <a:rPr lang="tr-TR" sz="3800" b="1" dirty="0" err="1">
                <a:latin typeface="+mn-lt"/>
              </a:rPr>
              <a:t>f</a:t>
            </a:r>
            <a:r>
              <a:rPr lang="tr-TR" sz="3800" b="1" dirty="0" err="1" smtClean="0">
                <a:latin typeface="+mn-lt"/>
              </a:rPr>
              <a:t>or</a:t>
            </a:r>
            <a:r>
              <a:rPr lang="tr-TR" sz="3800" b="1" dirty="0" smtClean="0">
                <a:latin typeface="+mn-lt"/>
              </a:rPr>
              <a:t> </a:t>
            </a:r>
            <a:r>
              <a:rPr lang="en-GB" sz="3800" b="1" dirty="0" smtClean="0">
                <a:latin typeface="+mn-lt"/>
              </a:rPr>
              <a:t>Scientific Research</a:t>
            </a:r>
            <a:r>
              <a:rPr lang="tr-TR" sz="3800" b="1" dirty="0" smtClean="0">
                <a:latin typeface="+mn-lt"/>
              </a:rPr>
              <a:t> </a:t>
            </a:r>
            <a:endParaRPr lang="tr-TR" sz="3800" dirty="0">
              <a:latin typeface="+mn-l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3611" y="5657930"/>
            <a:ext cx="10515600" cy="981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 smtClean="0"/>
              <a:t> A- International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Fellowship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B- International </a:t>
            </a:r>
            <a:r>
              <a:rPr lang="tr-TR" dirty="0" err="1" smtClean="0"/>
              <a:t>Postdoctoral</a:t>
            </a:r>
            <a:r>
              <a:rPr lang="tr-TR" dirty="0" smtClean="0"/>
              <a:t> </a:t>
            </a:r>
            <a:r>
              <a:rPr lang="tr-TR" dirty="0" err="1" smtClean="0"/>
              <a:t>Resarch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1956636" y="893618"/>
            <a:ext cx="7827271" cy="288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tubitak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04312"/>
            <a:ext cx="2939143" cy="39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952500" y="3201280"/>
            <a:ext cx="10515600" cy="363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000" b="1" dirty="0" err="1" smtClean="0"/>
              <a:t>Scientific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Support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Programmes</a:t>
            </a:r>
            <a:endParaRPr lang="tr-TR" sz="3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3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2216- International </a:t>
            </a:r>
            <a:r>
              <a:rPr lang="tr-TR" sz="3600" dirty="0" err="1" smtClean="0"/>
              <a:t>Research</a:t>
            </a:r>
            <a:r>
              <a:rPr lang="tr-TR" sz="3600" dirty="0" smtClean="0"/>
              <a:t> </a:t>
            </a:r>
            <a:r>
              <a:rPr lang="tr-TR" sz="3600" dirty="0" err="1" smtClean="0"/>
              <a:t>Fellowship</a:t>
            </a:r>
            <a:endParaRPr lang="tr-TR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2221- </a:t>
            </a:r>
            <a:r>
              <a:rPr lang="tr-TR" sz="3600" dirty="0" err="1" smtClean="0"/>
              <a:t>Sabbatical</a:t>
            </a:r>
            <a:r>
              <a:rPr lang="tr-TR" sz="3600" dirty="0" smtClean="0"/>
              <a:t> </a:t>
            </a:r>
            <a:r>
              <a:rPr lang="tr-TR" sz="3600" dirty="0" err="1" smtClean="0"/>
              <a:t>Scientist</a:t>
            </a:r>
            <a:r>
              <a:rPr lang="tr-TR" sz="3600" dirty="0" smtClean="0"/>
              <a:t> </a:t>
            </a:r>
            <a:r>
              <a:rPr lang="tr-TR" sz="3600" dirty="0" err="1" smtClean="0"/>
              <a:t>Research</a:t>
            </a:r>
            <a:r>
              <a:rPr lang="tr-TR" sz="3600" dirty="0" smtClean="0"/>
              <a:t> </a:t>
            </a:r>
            <a:r>
              <a:rPr lang="tr-TR" sz="3600" dirty="0" err="1" smtClean="0"/>
              <a:t>Fellowship</a:t>
            </a:r>
            <a:endParaRPr lang="tr-TR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err="1" smtClean="0"/>
              <a:t>Scientific</a:t>
            </a:r>
            <a:r>
              <a:rPr lang="tr-TR" sz="3600" dirty="0" smtClean="0"/>
              <a:t> </a:t>
            </a:r>
            <a:r>
              <a:rPr lang="tr-TR" sz="3600" dirty="0" err="1" smtClean="0"/>
              <a:t>Meetings</a:t>
            </a:r>
            <a:r>
              <a:rPr lang="tr-TR" sz="3600" dirty="0" smtClean="0"/>
              <a:t> Grant </a:t>
            </a:r>
            <a:r>
              <a:rPr lang="tr-TR" sz="3600" dirty="0" err="1" smtClean="0"/>
              <a:t>Programme</a:t>
            </a:r>
            <a:endParaRPr lang="tr-TR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tr-TR" sz="2000" dirty="0" smtClean="0"/>
          </a:p>
        </p:txBody>
      </p:sp>
      <p:pic>
        <p:nvPicPr>
          <p:cNvPr id="11" name="Picture 2" descr="tubitak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6049"/>
            <a:ext cx="2381250" cy="31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6"/>
          <a:stretch/>
        </p:blipFill>
        <p:spPr bwMode="auto">
          <a:xfrm>
            <a:off x="926594" y="0"/>
            <a:ext cx="9921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479" r="1359" b="19540"/>
          <a:stretch/>
        </p:blipFill>
        <p:spPr bwMode="auto">
          <a:xfrm>
            <a:off x="1340069" y="0"/>
            <a:ext cx="94908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7462" y="18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b="1" dirty="0" smtClean="0">
                <a:latin typeface="+mn-lt"/>
              </a:rPr>
              <a:t>1- </a:t>
            </a:r>
            <a:r>
              <a:rPr lang="tr-TR" sz="3800" b="1" dirty="0" err="1" smtClean="0">
                <a:latin typeface="+mn-lt"/>
              </a:rPr>
              <a:t>Education</a:t>
            </a:r>
            <a:r>
              <a:rPr lang="tr-TR" sz="3800" b="1" dirty="0" smtClean="0">
                <a:latin typeface="+mn-lt"/>
              </a:rPr>
              <a:t> (</a:t>
            </a:r>
            <a:r>
              <a:rPr lang="en-GB" sz="3800" b="1" dirty="0" smtClean="0">
                <a:latin typeface="+mn-lt"/>
              </a:rPr>
              <a:t>Academic</a:t>
            </a:r>
            <a:r>
              <a:rPr lang="tr-TR" sz="3800" b="1" dirty="0" smtClean="0">
                <a:latin typeface="+mn-lt"/>
              </a:rPr>
              <a:t> </a:t>
            </a:r>
            <a:r>
              <a:rPr lang="tr-TR" sz="3800" b="1" dirty="0" err="1" smtClean="0">
                <a:latin typeface="+mn-lt"/>
              </a:rPr>
              <a:t>Scholarship</a:t>
            </a:r>
            <a:r>
              <a:rPr lang="en-GB" sz="3800" b="1" dirty="0" smtClean="0">
                <a:latin typeface="+mn-lt"/>
              </a:rPr>
              <a:t> Programmes</a:t>
            </a:r>
            <a:r>
              <a:rPr lang="tr-TR" sz="3800" b="1" dirty="0" smtClean="0">
                <a:latin typeface="+mn-lt"/>
              </a:rPr>
              <a:t>)</a:t>
            </a:r>
            <a:endParaRPr lang="en-GB" sz="3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3204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GB" sz="4000" dirty="0" smtClean="0"/>
              <a:t>Associate Degree</a:t>
            </a:r>
            <a:r>
              <a:rPr lang="tr-TR" sz="4000" dirty="0" smtClean="0"/>
              <a:t> </a:t>
            </a:r>
            <a:endParaRPr lang="tr-TR" sz="4000" dirty="0"/>
          </a:p>
          <a:p>
            <a:pPr marL="0" indent="0" algn="ctr">
              <a:buNone/>
            </a:pPr>
            <a:r>
              <a:rPr lang="en-GB" sz="4000" dirty="0" smtClean="0"/>
              <a:t>Undergraduate</a:t>
            </a:r>
            <a:endParaRPr lang="tr-TR" sz="4000" dirty="0"/>
          </a:p>
          <a:p>
            <a:pPr marL="0" indent="0" algn="ctr">
              <a:buNone/>
            </a:pPr>
            <a:r>
              <a:rPr lang="en-GB" sz="4000" dirty="0" smtClean="0"/>
              <a:t>Graduate</a:t>
            </a:r>
            <a:r>
              <a:rPr lang="tr-TR" sz="4000" dirty="0" smtClean="0"/>
              <a:t> (Master-</a:t>
            </a:r>
            <a:r>
              <a:rPr lang="tr-TR" sz="4000" dirty="0" err="1" smtClean="0"/>
              <a:t>Phd</a:t>
            </a:r>
            <a:r>
              <a:rPr lang="tr-TR" sz="4000" dirty="0" smtClean="0"/>
              <a:t>-Post </a:t>
            </a:r>
            <a:r>
              <a:rPr lang="tr-TR" sz="4000" dirty="0" err="1" smtClean="0"/>
              <a:t>Doctoral</a:t>
            </a:r>
            <a:r>
              <a:rPr lang="tr-TR" sz="4000" dirty="0" smtClean="0"/>
              <a:t>)</a:t>
            </a:r>
            <a:endParaRPr lang="en-GB" sz="4000" dirty="0" smtClean="0"/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324303" y="1142936"/>
            <a:ext cx="9790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997462" y="4987637"/>
            <a:ext cx="10515600" cy="86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(Türkiye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Scholarship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Turkey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 </a:t>
            </a:r>
            <a:r>
              <a:rPr lang="tr-T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Programmes)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1423"/>
            <a:ext cx="12192000" cy="1232158"/>
          </a:xfrm>
        </p:spPr>
        <p:txBody>
          <a:bodyPr>
            <a:noAutofit/>
          </a:bodyPr>
          <a:lstStyle/>
          <a:p>
            <a:pPr algn="ctr"/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>
                <a:latin typeface="+mn-lt"/>
              </a:rPr>
              <a:t>3- </a:t>
            </a:r>
            <a:r>
              <a:rPr lang="tr-TR" sz="4200" b="1" dirty="0" err="1" smtClean="0">
                <a:latin typeface="+mn-lt"/>
              </a:rPr>
              <a:t>Other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Support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Mechanism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>
                <a:latin typeface="+mn-lt"/>
              </a:rPr>
              <a:t>f</a:t>
            </a:r>
            <a:r>
              <a:rPr lang="tr-TR" sz="4200" b="1" dirty="0" err="1" smtClean="0">
                <a:latin typeface="+mn-lt"/>
              </a:rPr>
              <a:t>or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Research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Projects</a:t>
            </a:r>
            <a:r>
              <a:rPr lang="tr-TR" sz="4200" b="1" dirty="0" smtClean="0">
                <a:latin typeface="+mn-lt"/>
              </a:rPr>
              <a:t> </a:t>
            </a:r>
            <a:br>
              <a:rPr lang="tr-TR" sz="4200" b="1" dirty="0" smtClean="0">
                <a:latin typeface="+mn-lt"/>
              </a:rPr>
            </a:br>
            <a:r>
              <a:rPr lang="tr-TR" sz="3000" dirty="0" smtClean="0">
                <a:latin typeface="+mn-lt"/>
              </a:rPr>
              <a:t>(</a:t>
            </a:r>
            <a:r>
              <a:rPr lang="tr-TR" sz="3000" dirty="0" err="1" smtClean="0">
                <a:latin typeface="+mn-lt"/>
              </a:rPr>
              <a:t>In</a:t>
            </a:r>
            <a:r>
              <a:rPr lang="tr-TR" sz="3000" dirty="0" smtClean="0">
                <a:latin typeface="+mn-lt"/>
              </a:rPr>
              <a:t> </a:t>
            </a:r>
            <a:r>
              <a:rPr lang="tr-TR" sz="3000" dirty="0" err="1">
                <a:latin typeface="+mn-lt"/>
              </a:rPr>
              <a:t>t</a:t>
            </a:r>
            <a:r>
              <a:rPr lang="tr-TR" sz="3000" dirty="0" err="1" smtClean="0">
                <a:latin typeface="+mn-lt"/>
              </a:rPr>
              <a:t>he</a:t>
            </a:r>
            <a:r>
              <a:rPr lang="tr-TR" sz="3000" dirty="0" smtClean="0">
                <a:latin typeface="+mn-lt"/>
              </a:rPr>
              <a:t> format of </a:t>
            </a:r>
            <a:r>
              <a:rPr lang="tr-TR" sz="3000" dirty="0" err="1" smtClean="0">
                <a:latin typeface="+mn-lt"/>
              </a:rPr>
              <a:t>Bilaterel</a:t>
            </a:r>
            <a:r>
              <a:rPr lang="tr-TR" sz="3000" dirty="0" smtClean="0">
                <a:latin typeface="+mn-lt"/>
              </a:rPr>
              <a:t> </a:t>
            </a:r>
            <a:r>
              <a:rPr lang="tr-TR" sz="3000" dirty="0" err="1" smtClean="0">
                <a:latin typeface="+mn-lt"/>
              </a:rPr>
              <a:t>and</a:t>
            </a:r>
            <a:r>
              <a:rPr lang="tr-TR" sz="3000" dirty="0" smtClean="0">
                <a:latin typeface="+mn-lt"/>
              </a:rPr>
              <a:t> Multi-</a:t>
            </a:r>
            <a:r>
              <a:rPr lang="tr-TR" sz="3000" dirty="0" err="1" smtClean="0">
                <a:latin typeface="+mn-lt"/>
              </a:rPr>
              <a:t>lateral</a:t>
            </a:r>
            <a:r>
              <a:rPr lang="tr-TR" sz="3000" dirty="0" smtClean="0">
                <a:latin typeface="+mn-lt"/>
              </a:rPr>
              <a:t> </a:t>
            </a:r>
            <a:r>
              <a:rPr lang="tr-TR" sz="3000" dirty="0" err="1" smtClean="0">
                <a:latin typeface="+mn-lt"/>
              </a:rPr>
              <a:t>Cooperation</a:t>
            </a:r>
            <a:r>
              <a:rPr lang="tr-TR" sz="3000" dirty="0" smtClean="0">
                <a:latin typeface="+mn-lt"/>
              </a:rPr>
              <a:t>)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807452"/>
            <a:ext cx="12192000" cy="305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sz="3400" b="1" dirty="0" err="1" smtClean="0"/>
              <a:t>Bilatarel</a:t>
            </a:r>
            <a:r>
              <a:rPr lang="tr-TR" sz="3400" b="1" dirty="0" smtClean="0"/>
              <a:t> </a:t>
            </a:r>
            <a:r>
              <a:rPr lang="tr-TR" sz="3400" b="1" dirty="0" err="1" smtClean="0"/>
              <a:t>Cooperation</a:t>
            </a:r>
            <a:r>
              <a:rPr lang="tr-TR" sz="3400" b="1" dirty="0" smtClean="0"/>
              <a:t> </a:t>
            </a:r>
            <a:r>
              <a:rPr lang="tr-TR" sz="3400" b="1" dirty="0" err="1" smtClean="0"/>
              <a:t>Programmes</a:t>
            </a:r>
            <a:endParaRPr lang="tr-TR" sz="3400" b="1" dirty="0" smtClean="0"/>
          </a:p>
          <a:p>
            <a:pPr marL="0" indent="0" algn="ctr">
              <a:buNone/>
            </a:pPr>
            <a:r>
              <a:rPr lang="tr-TR" sz="3000" dirty="0" smtClean="0"/>
              <a:t>2515- </a:t>
            </a:r>
            <a:r>
              <a:rPr lang="tr-TR" sz="3000" dirty="0" err="1" smtClean="0"/>
              <a:t>Bilatarel</a:t>
            </a:r>
            <a:r>
              <a:rPr lang="tr-TR" sz="3000" dirty="0" smtClean="0"/>
              <a:t> </a:t>
            </a:r>
            <a:r>
              <a:rPr lang="tr-TR" sz="3000" dirty="0" err="1"/>
              <a:t>Scientific</a:t>
            </a:r>
            <a:r>
              <a:rPr lang="tr-TR" sz="3000" dirty="0"/>
              <a:t> </a:t>
            </a:r>
            <a:r>
              <a:rPr lang="tr-TR" sz="3000" dirty="0" err="1" smtClean="0"/>
              <a:t>Programme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2501- </a:t>
            </a:r>
            <a:r>
              <a:rPr lang="tr-TR" sz="3000" dirty="0" err="1" smtClean="0"/>
              <a:t>Bilatarel</a:t>
            </a:r>
            <a:r>
              <a:rPr lang="tr-TR" sz="3000" dirty="0" smtClean="0"/>
              <a:t> </a:t>
            </a:r>
            <a:r>
              <a:rPr lang="tr-TR" sz="3000" dirty="0" err="1" smtClean="0"/>
              <a:t>Programme</a:t>
            </a:r>
            <a:r>
              <a:rPr lang="tr-TR" sz="3000" dirty="0" smtClean="0"/>
              <a:t> (TUBİTAK&amp; </a:t>
            </a:r>
            <a:r>
              <a:rPr lang="tr-TR" sz="3000" dirty="0" err="1" smtClean="0"/>
              <a:t>Bulgarian</a:t>
            </a:r>
            <a:r>
              <a:rPr lang="tr-TR" sz="3000" dirty="0" smtClean="0"/>
              <a:t> Academy </a:t>
            </a:r>
            <a:r>
              <a:rPr lang="tr-TR" sz="3000" dirty="0" smtClean="0"/>
              <a:t>of </a:t>
            </a:r>
            <a:r>
              <a:rPr lang="tr-TR" sz="3000" dirty="0" err="1" smtClean="0"/>
              <a:t>Sciences</a:t>
            </a:r>
            <a:r>
              <a:rPr lang="tr-TR" sz="3000" dirty="0" smtClean="0"/>
              <a:t>)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/>
              <a:t>1509 - TÜBİTAK International </a:t>
            </a:r>
            <a:r>
              <a:rPr lang="tr-TR" sz="3000" dirty="0" err="1"/>
              <a:t>Industrial</a:t>
            </a:r>
            <a:r>
              <a:rPr lang="tr-TR" sz="3000" dirty="0"/>
              <a:t> R&amp;D </a:t>
            </a:r>
            <a:r>
              <a:rPr lang="tr-TR" sz="3000" dirty="0" err="1"/>
              <a:t>Projects</a:t>
            </a:r>
            <a:r>
              <a:rPr lang="tr-TR" sz="3000" dirty="0"/>
              <a:t> Grant </a:t>
            </a:r>
            <a:r>
              <a:rPr lang="tr-TR" sz="3000" dirty="0" err="1"/>
              <a:t>Programme</a:t>
            </a:r>
            <a:endParaRPr lang="tr-TR" sz="3000" dirty="0"/>
          </a:p>
          <a:p>
            <a:pPr marL="0" indent="0" algn="ctr">
              <a:buNone/>
            </a:pPr>
            <a:endParaRPr lang="tr-TR" sz="2000" dirty="0" smtClean="0"/>
          </a:p>
        </p:txBody>
      </p:sp>
      <p:cxnSp>
        <p:nvCxnSpPr>
          <p:cNvPr id="5" name="Düz Bağlayıcı 4"/>
          <p:cNvCxnSpPr/>
          <p:nvPr/>
        </p:nvCxnSpPr>
        <p:spPr>
          <a:xfrm>
            <a:off x="647700" y="1230231"/>
            <a:ext cx="11029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tubitak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6969"/>
            <a:ext cx="2171700" cy="29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 bwMode="auto">
          <a:xfrm>
            <a:off x="1309688" y="0"/>
            <a:ext cx="9572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"/>
            <a:ext cx="1161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 bwMode="auto">
          <a:xfrm>
            <a:off x="428625" y="1"/>
            <a:ext cx="113347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tr-TR" sz="4200" b="1" dirty="0" smtClean="0">
                <a:latin typeface="+mn-lt"/>
              </a:rPr>
              <a:t>3- </a:t>
            </a:r>
            <a:r>
              <a:rPr lang="tr-TR" sz="4200" b="1" dirty="0" smtClean="0">
                <a:latin typeface="+mn-lt"/>
              </a:rPr>
              <a:t>Multi-</a:t>
            </a:r>
            <a:r>
              <a:rPr lang="tr-TR" sz="4200" b="1" dirty="0" err="1" smtClean="0">
                <a:latin typeface="+mn-lt"/>
              </a:rPr>
              <a:t>lateral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Cooperation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 smtClean="0">
                <a:latin typeface="+mn-lt"/>
              </a:rPr>
              <a:t>Programme</a:t>
            </a:r>
            <a:r>
              <a:rPr lang="tr-TR" sz="4200" b="1" dirty="0" smtClean="0">
                <a:latin typeface="+mn-lt"/>
              </a:rPr>
              <a:t> </a:t>
            </a:r>
            <a:endParaRPr lang="tr-TR" sz="4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400" dirty="0" smtClean="0"/>
              <a:t>Receiving the external sources </a:t>
            </a:r>
            <a:endParaRPr lang="tr-TR" sz="3400" dirty="0" smtClean="0"/>
          </a:p>
          <a:p>
            <a:pPr marL="0" indent="0" algn="ctr">
              <a:buNone/>
            </a:pPr>
            <a:r>
              <a:rPr lang="en-GB" sz="3400" dirty="0" smtClean="0"/>
              <a:t>through collaborations and partnerships developed </a:t>
            </a:r>
            <a:endParaRPr lang="tr-TR" sz="3400" dirty="0" smtClean="0"/>
          </a:p>
          <a:p>
            <a:pPr marL="0" indent="0" algn="ctr">
              <a:buNone/>
            </a:pPr>
            <a:r>
              <a:rPr lang="en-GB" sz="3400" dirty="0" smtClean="0"/>
              <a:t>within the universities</a:t>
            </a:r>
            <a:r>
              <a:rPr lang="tr-TR" sz="3400" dirty="0" smtClean="0"/>
              <a:t> </a:t>
            </a:r>
            <a:r>
              <a:rPr lang="en-GB" sz="3400" dirty="0" smtClean="0"/>
              <a:t> in </a:t>
            </a:r>
            <a:r>
              <a:rPr lang="tr-TR" sz="3400" dirty="0" err="1" smtClean="0"/>
              <a:t>the</a:t>
            </a:r>
            <a:r>
              <a:rPr lang="tr-TR" sz="3400" dirty="0" smtClean="0"/>
              <a:t> </a:t>
            </a:r>
            <a:r>
              <a:rPr lang="en-GB" sz="3400" dirty="0" smtClean="0"/>
              <a:t>Balkan Countries and Turkey</a:t>
            </a:r>
          </a:p>
          <a:p>
            <a:pPr marL="0" indent="0" algn="ctr">
              <a:buNone/>
            </a:pPr>
            <a:r>
              <a:rPr lang="en-GB" sz="3400" dirty="0" smtClean="0"/>
              <a:t>via</a:t>
            </a:r>
          </a:p>
          <a:p>
            <a:pPr marL="0" indent="0" algn="ctr">
              <a:buNone/>
            </a:pPr>
            <a:r>
              <a:rPr lang="en-GB" sz="3400" dirty="0" smtClean="0"/>
              <a:t>research centres, institutes, chairs</a:t>
            </a:r>
            <a:r>
              <a:rPr lang="tr-TR" sz="3400" dirty="0" smtClean="0"/>
              <a:t> …</a:t>
            </a:r>
            <a:endParaRPr lang="en-GB" sz="3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EU, UNESCO, World Bank, UNDP, Black Sea Basin Cross-Border Research Programmes, Governmental Grants, COST , TACSO </a:t>
            </a:r>
          </a:p>
          <a:p>
            <a:pPr marL="0" indent="0" algn="ctr">
              <a:buNone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)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1749972" y="819150"/>
            <a:ext cx="8812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ln w="76200">
            <a:solidFill>
              <a:srgbClr val="BC1A3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latin typeface="+mn-lt"/>
              </a:rPr>
              <a:t>Our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smtClean="0">
                <a:latin typeface="+mn-lt"/>
              </a:rPr>
              <a:t>‘’</a:t>
            </a:r>
            <a:r>
              <a:rPr lang="tr-TR" sz="4000" b="1" dirty="0" smtClean="0">
                <a:solidFill>
                  <a:srgbClr val="BC1A31"/>
                </a:solidFill>
                <a:latin typeface="+mn-lt"/>
              </a:rPr>
              <a:t>MISSION in LIFE</a:t>
            </a:r>
            <a:r>
              <a:rPr lang="tr-TR" sz="4000" b="1" dirty="0" smtClean="0">
                <a:latin typeface="+mn-lt"/>
              </a:rPr>
              <a:t>’’ </a:t>
            </a:r>
            <a:r>
              <a:rPr lang="tr-TR" sz="4000" b="1" dirty="0">
                <a:latin typeface="+mn-lt"/>
              </a:rPr>
              <a:t>is </a:t>
            </a: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err="1" smtClean="0">
                <a:latin typeface="+mn-lt"/>
              </a:rPr>
              <a:t>to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develop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multi-latarel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cooperation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for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err="1" smtClean="0">
                <a:latin typeface="+mn-lt"/>
              </a:rPr>
              <a:t>understanding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and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analysing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our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needs</a:t>
            </a: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err="1" smtClean="0">
                <a:latin typeface="+mn-lt"/>
              </a:rPr>
              <a:t>and</a:t>
            </a: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smtClean="0">
                <a:latin typeface="+mn-lt"/>
              </a:rPr>
              <a:t>set </a:t>
            </a:r>
            <a:r>
              <a:rPr lang="tr-TR" sz="4000" b="1" dirty="0" err="1" smtClean="0">
                <a:latin typeface="+mn-lt"/>
              </a:rPr>
              <a:t>to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research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areas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err="1" smtClean="0">
                <a:latin typeface="+mn-lt"/>
              </a:rPr>
              <a:t>where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we</a:t>
            </a:r>
            <a:r>
              <a:rPr lang="tr-TR" sz="4000" b="1" dirty="0" smtClean="0">
                <a:latin typeface="+mn-lt"/>
              </a:rPr>
              <a:t> can </a:t>
            </a:r>
            <a:r>
              <a:rPr lang="tr-TR" sz="4000" b="1" dirty="0" err="1" smtClean="0">
                <a:latin typeface="+mn-lt"/>
              </a:rPr>
              <a:t>gain</a:t>
            </a:r>
            <a:r>
              <a:rPr lang="tr-TR" sz="4000" b="1" dirty="0" smtClean="0">
                <a:latin typeface="+mn-lt"/>
              </a:rPr>
              <a:t> a </a:t>
            </a:r>
            <a:r>
              <a:rPr lang="tr-TR" sz="4000" b="1" dirty="0" err="1" smtClean="0">
                <a:latin typeface="+mn-lt"/>
              </a:rPr>
              <a:t>mutual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benefit</a:t>
            </a:r>
            <a:r>
              <a:rPr lang="tr-TR" sz="4000" b="1" dirty="0" smtClean="0">
                <a:latin typeface="+mn-lt"/>
              </a:rPr>
              <a:t>  </a:t>
            </a:r>
            <a:r>
              <a:rPr lang="tr-TR" sz="4200" b="1" dirty="0" smtClean="0">
                <a:latin typeface="+mn-lt"/>
              </a:rPr>
              <a:t>!!!</a:t>
            </a:r>
            <a:br>
              <a:rPr lang="tr-TR" sz="4200" b="1" dirty="0" smtClean="0">
                <a:latin typeface="+mn-lt"/>
              </a:rPr>
            </a:br>
            <a:r>
              <a:rPr lang="tr-TR" sz="4200" b="1" dirty="0" smtClean="0">
                <a:latin typeface="+mn-lt"/>
              </a:rPr>
              <a:t/>
            </a:r>
            <a:br>
              <a:rPr lang="tr-TR" sz="4200" b="1" dirty="0" smtClean="0">
                <a:latin typeface="+mn-lt"/>
              </a:rPr>
            </a:br>
            <a:endParaRPr lang="tr-TR" sz="4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"/>
          <a:stretch/>
        </p:blipFill>
        <p:spPr>
          <a:xfrm>
            <a:off x="933016" y="53686"/>
            <a:ext cx="4865111" cy="6762750"/>
          </a:xfrm>
          <a:prstGeom prst="rect">
            <a:avLst/>
          </a:prstGeom>
          <a:ln w="57150">
            <a:solidFill>
              <a:srgbClr val="BC1A31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5220"/>
          <a:stretch/>
        </p:blipFill>
        <p:spPr>
          <a:xfrm>
            <a:off x="5798127" y="10391"/>
            <a:ext cx="4998028" cy="6858000"/>
          </a:xfrm>
          <a:prstGeom prst="rect">
            <a:avLst/>
          </a:prstGeom>
          <a:ln>
            <a:solidFill>
              <a:srgbClr val="BC1A3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34242" b="57646"/>
          <a:stretch/>
        </p:blipFill>
        <p:spPr>
          <a:xfrm>
            <a:off x="922625" y="6111007"/>
            <a:ext cx="9842358" cy="705429"/>
          </a:xfrm>
          <a:prstGeom prst="rect">
            <a:avLst/>
          </a:prstGeom>
          <a:ln w="57150">
            <a:solidFill>
              <a:srgbClr val="BC1A31"/>
            </a:solidFill>
          </a:ln>
        </p:spPr>
      </p:pic>
    </p:spTree>
    <p:extLst>
      <p:ext uri="{BB962C8B-B14F-4D97-AF65-F5344CB8AC3E}">
        <p14:creationId xmlns:p14="http://schemas.microsoft.com/office/powerpoint/2010/main" val="17387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0"/>
            <a:ext cx="10659699" cy="68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4529" y="11619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Opportunities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>
                <a:cs typeface="Times New Roman" pitchFamily="18" charset="0"/>
              </a:rPr>
              <a:t>f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or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Founding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>
                <a:cs typeface="Times New Roman" pitchFamily="18" charset="0"/>
              </a:rPr>
              <a:t>f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rom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Public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 smtClean="0">
                <a:cs typeface="Times New Roman" pitchFamily="18" charset="0"/>
              </a:rPr>
              <a:t>I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nstitutions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(in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Turkey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tr-TR" sz="3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04850" y="2342467"/>
            <a:ext cx="10515600" cy="480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1. </a:t>
            </a:r>
            <a:r>
              <a:rPr lang="tr-TR" b="1" dirty="0" err="1" smtClean="0"/>
              <a:t>Ministry</a:t>
            </a:r>
            <a:r>
              <a:rPr lang="tr-TR" b="1" dirty="0" smtClean="0"/>
              <a:t> of </a:t>
            </a:r>
            <a:r>
              <a:rPr lang="tr-TR" b="1" dirty="0" err="1"/>
              <a:t>C</a:t>
            </a:r>
            <a:r>
              <a:rPr lang="tr-TR" b="1" dirty="0" err="1" smtClean="0"/>
              <a:t>ulture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Tourism</a:t>
            </a:r>
            <a:r>
              <a:rPr lang="tr-TR" b="1" dirty="0" smtClean="0"/>
              <a:t> (</a:t>
            </a:r>
            <a:r>
              <a:rPr lang="tr-TR" b="1" dirty="0" err="1" smtClean="0"/>
              <a:t>Turkey</a:t>
            </a:r>
            <a:r>
              <a:rPr lang="tr-TR" b="1" dirty="0" smtClean="0"/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2</a:t>
            </a:r>
            <a:r>
              <a:rPr lang="tr-TR" dirty="0" smtClean="0"/>
              <a:t>. </a:t>
            </a:r>
            <a:r>
              <a:rPr lang="en-US" b="1" dirty="0" smtClean="0"/>
              <a:t>Presidency </a:t>
            </a:r>
            <a:r>
              <a:rPr lang="en-US" b="1" dirty="0"/>
              <a:t>for Turks Abroad and Relative Communities (YTATB</a:t>
            </a:r>
            <a:r>
              <a:rPr lang="en-US" b="1" dirty="0" smtClean="0"/>
              <a:t>)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3. </a:t>
            </a:r>
            <a:r>
              <a:rPr lang="en-US" b="1" dirty="0" smtClean="0"/>
              <a:t>Ministry</a:t>
            </a:r>
            <a:r>
              <a:rPr lang="en-US" dirty="0"/>
              <a:t> </a:t>
            </a:r>
            <a:r>
              <a:rPr lang="tr-TR" b="1" dirty="0" smtClean="0"/>
              <a:t>o</a:t>
            </a:r>
            <a:r>
              <a:rPr lang="en-US" b="1" dirty="0" smtClean="0"/>
              <a:t>f</a:t>
            </a:r>
            <a:r>
              <a:rPr lang="en-US" dirty="0"/>
              <a:t> </a:t>
            </a:r>
            <a:r>
              <a:rPr lang="en-US" b="1" dirty="0"/>
              <a:t>Youth and </a:t>
            </a:r>
            <a:r>
              <a:rPr lang="en-US" b="1" dirty="0" smtClean="0"/>
              <a:t>Sports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r>
              <a:rPr lang="tr-TR" b="1" dirty="0" smtClean="0"/>
              <a:t> </a:t>
            </a:r>
            <a:r>
              <a:rPr lang="tr-TR" dirty="0" err="1" smtClean="0"/>
              <a:t>Youth</a:t>
            </a:r>
            <a:r>
              <a:rPr lang="tr-TR" dirty="0" smtClean="0"/>
              <a:t> </a:t>
            </a:r>
            <a:r>
              <a:rPr lang="tr-TR" dirty="0" err="1"/>
              <a:t>P</a:t>
            </a:r>
            <a:r>
              <a:rPr lang="tr-TR" dirty="0" err="1" smtClean="0"/>
              <a:t>rojects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Programme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b="1" dirty="0" smtClean="0"/>
              <a:t>4. </a:t>
            </a:r>
            <a:r>
              <a:rPr lang="tr-TR" b="1" dirty="0" err="1" smtClean="0"/>
              <a:t>Ministry</a:t>
            </a:r>
            <a:r>
              <a:rPr lang="tr-TR" b="1" dirty="0" smtClean="0"/>
              <a:t> of </a:t>
            </a:r>
            <a:r>
              <a:rPr lang="tr-TR" b="1" dirty="0" err="1" smtClean="0"/>
              <a:t>Foreign</a:t>
            </a:r>
            <a:r>
              <a:rPr lang="tr-TR" b="1" dirty="0" smtClean="0"/>
              <a:t> </a:t>
            </a:r>
            <a:r>
              <a:rPr lang="tr-TR" b="1" dirty="0" err="1" smtClean="0"/>
              <a:t>Affairs-Promotion</a:t>
            </a:r>
            <a:r>
              <a:rPr lang="tr-TR" b="1" dirty="0" smtClean="0"/>
              <a:t> </a:t>
            </a:r>
            <a:r>
              <a:rPr lang="tr-TR" b="1" dirty="0" err="1" smtClean="0"/>
              <a:t>Fund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Turkish</a:t>
            </a:r>
            <a:r>
              <a:rPr lang="tr-TR" b="1" dirty="0" smtClean="0"/>
              <a:t> Prime </a:t>
            </a:r>
            <a:r>
              <a:rPr lang="tr-TR" b="1" dirty="0" err="1" smtClean="0"/>
              <a:t>Ministry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611523" y="931024"/>
            <a:ext cx="9075527" cy="214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838200" y="131423"/>
            <a:ext cx="10515600" cy="97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3400" b="1" dirty="0" smtClean="0">
                <a:latin typeface="+mn-lt"/>
              </a:rPr>
              <a:t>3- </a:t>
            </a:r>
            <a:r>
              <a:rPr lang="tr-TR" sz="3400" b="1" dirty="0" err="1" smtClean="0">
                <a:latin typeface="+mn-lt"/>
              </a:rPr>
              <a:t>Support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Mechanism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for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Other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Research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Projects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8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9600" y="2597771"/>
            <a:ext cx="9956800" cy="417218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Trakya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organized</a:t>
            </a:r>
            <a:r>
              <a:rPr lang="tr-TR" dirty="0" smtClean="0"/>
              <a:t> Balkan Sports Games on May 11th, 2016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financed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Ministry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 smtClean="0"/>
              <a:t>Affairs-</a:t>
            </a:r>
            <a:r>
              <a:rPr lang="tr-TR" dirty="0" err="1"/>
              <a:t>Promotion</a:t>
            </a:r>
            <a:r>
              <a:rPr lang="tr-TR" dirty="0"/>
              <a:t> </a:t>
            </a:r>
            <a:r>
              <a:rPr lang="tr-TR" dirty="0" err="1"/>
              <a:t>Fund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Prime </a:t>
            </a:r>
            <a:r>
              <a:rPr lang="tr-TR" dirty="0" err="1" smtClean="0"/>
              <a:t>Ministry</a:t>
            </a:r>
            <a:r>
              <a:rPr lang="tr-TR" dirty="0" smtClean="0"/>
              <a:t>.  (8 Balkan </a:t>
            </a:r>
            <a:r>
              <a:rPr lang="tr-TR" dirty="0" err="1"/>
              <a:t>c</a:t>
            </a:r>
            <a:r>
              <a:rPr lang="tr-TR" dirty="0" err="1" smtClean="0"/>
              <a:t>ountries</a:t>
            </a:r>
            <a:r>
              <a:rPr lang="tr-TR" dirty="0" smtClean="0"/>
              <a:t>, 15 </a:t>
            </a:r>
            <a:r>
              <a:rPr lang="tr-TR" dirty="0" err="1" smtClean="0"/>
              <a:t>universities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450 </a:t>
            </a:r>
            <a:r>
              <a:rPr lang="tr-TR" dirty="0" err="1" smtClean="0"/>
              <a:t>people</a:t>
            </a:r>
            <a:r>
              <a:rPr lang="tr-TR" dirty="0" smtClean="0"/>
              <a:t> (</a:t>
            </a:r>
            <a:r>
              <a:rPr lang="tr-TR" dirty="0" err="1" smtClean="0"/>
              <a:t>including</a:t>
            </a:r>
            <a:r>
              <a:rPr lang="tr-TR" dirty="0" smtClean="0"/>
              <a:t> </a:t>
            </a:r>
            <a:r>
              <a:rPr lang="tr-TR" dirty="0" err="1" smtClean="0"/>
              <a:t>trainers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athletes</a:t>
            </a:r>
            <a:r>
              <a:rPr lang="tr-TR" dirty="0" smtClean="0"/>
              <a:t>)  </a:t>
            </a:r>
            <a:r>
              <a:rPr lang="tr-TR" dirty="0" err="1" smtClean="0"/>
              <a:t>participated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event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609600" y="10885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Opportunities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>
                <a:cs typeface="Times New Roman" pitchFamily="18" charset="0"/>
              </a:rPr>
              <a:t>f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or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Founding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>
                <a:cs typeface="Times New Roman" pitchFamily="18" charset="0"/>
              </a:rPr>
              <a:t>f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rom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Public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3800" b="1" dirty="0" err="1">
                <a:cs typeface="Times New Roman" pitchFamily="18" charset="0"/>
              </a:rPr>
              <a:t>I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nstitutions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b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(in </a:t>
            </a:r>
            <a:r>
              <a:rPr lang="tr-TR" sz="3800" b="1" dirty="0" err="1" smtClean="0">
                <a:solidFill>
                  <a:schemeClr val="tx1"/>
                </a:solidFill>
                <a:cs typeface="Times New Roman" pitchFamily="18" charset="0"/>
              </a:rPr>
              <a:t>Turkey</a:t>
            </a:r>
            <a:r>
              <a:rPr lang="tr-TR" sz="38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tr-TR" sz="3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611523" y="797674"/>
            <a:ext cx="8954877" cy="214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nvan 1"/>
          <p:cNvSpPr txBox="1">
            <a:spLocks/>
          </p:cNvSpPr>
          <p:nvPr/>
        </p:nvSpPr>
        <p:spPr>
          <a:xfrm>
            <a:off x="838200" y="131423"/>
            <a:ext cx="10515600" cy="821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200" b="1" dirty="0" smtClean="0">
                <a:latin typeface="+mn-lt"/>
              </a:rPr>
              <a:t> </a:t>
            </a:r>
            <a:r>
              <a:rPr lang="tr-TR" sz="3400" b="1" dirty="0" smtClean="0">
                <a:latin typeface="+mn-lt"/>
              </a:rPr>
              <a:t>3- </a:t>
            </a:r>
            <a:r>
              <a:rPr lang="tr-TR" sz="3400" b="1" dirty="0" err="1" smtClean="0">
                <a:latin typeface="+mn-lt"/>
              </a:rPr>
              <a:t>Support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Mechanism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for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Other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Research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Projects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1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5570" r="848" b="6666"/>
          <a:stretch/>
        </p:blipFill>
        <p:spPr>
          <a:xfrm>
            <a:off x="23013" y="356264"/>
            <a:ext cx="12137196" cy="61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85641" y="228339"/>
            <a:ext cx="11783291" cy="647353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700" b="1" dirty="0" err="1" smtClean="0">
                <a:solidFill>
                  <a:srgbClr val="FF0000"/>
                </a:solidFill>
              </a:rPr>
              <a:t>Thank</a:t>
            </a:r>
            <a:r>
              <a:rPr lang="tr-TR" sz="4700" b="1" dirty="0" smtClean="0">
                <a:solidFill>
                  <a:srgbClr val="FF0000"/>
                </a:solidFill>
              </a:rPr>
              <a:t> </a:t>
            </a:r>
            <a:r>
              <a:rPr lang="tr-TR" sz="4700" b="1" dirty="0" err="1" smtClean="0">
                <a:solidFill>
                  <a:srgbClr val="FF0000"/>
                </a:solidFill>
              </a:rPr>
              <a:t>You</a:t>
            </a:r>
            <a:r>
              <a:rPr lang="tr-TR" sz="4700" b="1" dirty="0" smtClean="0">
                <a:solidFill>
                  <a:srgbClr val="FF0000"/>
                </a:solidFill>
              </a:rPr>
              <a:t>…</a:t>
            </a:r>
            <a:endParaRPr lang="tr-TR" sz="47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88" y="5087109"/>
            <a:ext cx="974399" cy="9743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80" y="529666"/>
            <a:ext cx="3960114" cy="25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2642" y="3289465"/>
            <a:ext cx="10515600" cy="3167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 smtClean="0"/>
              <a:t>Balkans </a:t>
            </a:r>
            <a:r>
              <a:rPr lang="en-US" sz="3200" dirty="0"/>
              <a:t>Scholarship Program is only for the citizens of following countries: Albania, Bosnia Herzegovina, Bulgaria, Croatia, Montenegro, Kosovo, </a:t>
            </a:r>
            <a:r>
              <a:rPr lang="tr-TR" sz="3200" dirty="0" err="1" smtClean="0"/>
              <a:t>Republic</a:t>
            </a:r>
            <a:r>
              <a:rPr lang="tr-TR" sz="3200" dirty="0" smtClean="0"/>
              <a:t> of </a:t>
            </a:r>
            <a:r>
              <a:rPr lang="en-US" sz="3200" dirty="0" smtClean="0"/>
              <a:t>Macedonia</a:t>
            </a:r>
            <a:r>
              <a:rPr lang="en-US" sz="3200" dirty="0"/>
              <a:t>, </a:t>
            </a:r>
            <a:r>
              <a:rPr lang="en-US" sz="3200" dirty="0" smtClean="0"/>
              <a:t>Serbia </a:t>
            </a:r>
            <a:r>
              <a:rPr lang="en-US" sz="3200" dirty="0"/>
              <a:t>and Greece</a:t>
            </a:r>
            <a:r>
              <a:rPr lang="en-US" sz="3200" dirty="0" smtClean="0"/>
              <a:t>.</a:t>
            </a:r>
            <a:endParaRPr lang="en-GB" sz="3200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909011" y="1312612"/>
            <a:ext cx="81975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38158" r="848" b="39230"/>
          <a:stretch/>
        </p:blipFill>
        <p:spPr>
          <a:xfrm>
            <a:off x="251161" y="553306"/>
            <a:ext cx="11663714" cy="1518611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749968" y="2180938"/>
            <a:ext cx="10515600" cy="999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/>
              <a:t>Balkans Scholarship Program</a:t>
            </a:r>
            <a:endParaRPr lang="tr-TR" sz="3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849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3071" r="2240" b="6075"/>
          <a:stretch/>
        </p:blipFill>
        <p:spPr bwMode="auto">
          <a:xfrm>
            <a:off x="1087815" y="63064"/>
            <a:ext cx="10405241" cy="67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3556" r="1466" b="3663"/>
          <a:stretch/>
        </p:blipFill>
        <p:spPr bwMode="auto">
          <a:xfrm>
            <a:off x="0" y="31521"/>
            <a:ext cx="12192000" cy="68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1909011" y="1312612"/>
            <a:ext cx="81975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38158" r="848" b="39230"/>
          <a:stretch/>
        </p:blipFill>
        <p:spPr>
          <a:xfrm>
            <a:off x="316024" y="323886"/>
            <a:ext cx="11740927" cy="1528664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624114" y="3543300"/>
            <a:ext cx="10972799" cy="2819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</a:t>
            </a:r>
            <a:r>
              <a:rPr lang="tr-TR" sz="4000" b="1" dirty="0" smtClean="0">
                <a:latin typeface="+mn-lt"/>
              </a:rPr>
              <a:t>Türkiye </a:t>
            </a:r>
            <a:r>
              <a:rPr lang="tr-TR" sz="4000" b="1" dirty="0" err="1" smtClean="0">
                <a:latin typeface="+mn-lt"/>
              </a:rPr>
              <a:t>Scholarship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Programme</a:t>
            </a:r>
            <a:r>
              <a:rPr lang="tr-TR" sz="4000" b="1" dirty="0" smtClean="0">
                <a:latin typeface="+mn-lt"/>
              </a:rPr>
              <a:t> Total:         67.500</a:t>
            </a:r>
            <a:br>
              <a:rPr lang="tr-TR" sz="4000" b="1" dirty="0" smtClean="0">
                <a:latin typeface="+mn-lt"/>
              </a:rPr>
            </a:br>
            <a:r>
              <a:rPr lang="tr-TR" sz="4000" b="1" dirty="0">
                <a:latin typeface="+mn-lt"/>
              </a:rPr>
              <a:t> </a:t>
            </a:r>
            <a:r>
              <a:rPr lang="tr-TR" sz="4000" b="1" dirty="0" smtClean="0">
                <a:latin typeface="+mn-lt"/>
              </a:rPr>
              <a:t>                                                          </a:t>
            </a:r>
            <a:r>
              <a:rPr lang="tr-TR" sz="4000" b="1" dirty="0" err="1" smtClean="0">
                <a:latin typeface="+mn-lt"/>
              </a:rPr>
              <a:t>Present</a:t>
            </a:r>
            <a:r>
              <a:rPr lang="tr-TR" sz="4000" b="1" dirty="0" smtClean="0">
                <a:latin typeface="+mn-lt"/>
              </a:rPr>
              <a:t>:         16.864</a:t>
            </a:r>
            <a:br>
              <a:rPr lang="tr-TR" sz="4000" b="1" dirty="0" smtClean="0">
                <a:latin typeface="+mn-lt"/>
              </a:rPr>
            </a:br>
            <a:r>
              <a:rPr lang="tr-TR" sz="4000" b="1" dirty="0">
                <a:latin typeface="+mn-lt"/>
              </a:rPr>
              <a:t> </a:t>
            </a:r>
            <a:r>
              <a:rPr lang="tr-TR" sz="4000" b="1" dirty="0" smtClean="0">
                <a:latin typeface="+mn-lt"/>
              </a:rPr>
              <a:t>                                         Trakya </a:t>
            </a:r>
            <a:r>
              <a:rPr lang="tr-TR" sz="4000" b="1" dirty="0" err="1" smtClean="0">
                <a:latin typeface="+mn-lt"/>
              </a:rPr>
              <a:t>University</a:t>
            </a:r>
            <a:r>
              <a:rPr lang="tr-TR" sz="4000" b="1" dirty="0" smtClean="0">
                <a:latin typeface="+mn-lt"/>
              </a:rPr>
              <a:t>:              169</a:t>
            </a:r>
            <a:r>
              <a:rPr lang="tr-TR" sz="2700" b="1" dirty="0" smtClean="0">
                <a:latin typeface="+mn-lt"/>
              </a:rPr>
              <a:t/>
            </a:r>
            <a:br>
              <a:rPr lang="tr-TR" sz="2700" b="1" dirty="0" smtClean="0">
                <a:latin typeface="+mn-lt"/>
              </a:rPr>
            </a:br>
            <a:r>
              <a:rPr lang="tr-TR" sz="2700" b="1" dirty="0">
                <a:latin typeface="+mn-lt"/>
              </a:rPr>
              <a:t/>
            </a:r>
            <a:br>
              <a:rPr lang="tr-TR" sz="2700" b="1" dirty="0">
                <a:latin typeface="+mn-lt"/>
              </a:rPr>
            </a:br>
            <a:r>
              <a:rPr lang="tr-TR" sz="2700" b="1" dirty="0" smtClean="0">
                <a:latin typeface="+mn-lt"/>
              </a:rPr>
              <a:t/>
            </a:r>
            <a:br>
              <a:rPr lang="tr-TR" sz="2700" b="1" dirty="0" smtClean="0">
                <a:latin typeface="+mn-lt"/>
              </a:rPr>
            </a:br>
            <a:r>
              <a:rPr lang="tr-TR" sz="2700" b="1" dirty="0">
                <a:latin typeface="+mn-lt"/>
              </a:rPr>
              <a:t/>
            </a:r>
            <a:br>
              <a:rPr lang="tr-TR" sz="2700" b="1" dirty="0">
                <a:latin typeface="+mn-lt"/>
              </a:rPr>
            </a:br>
            <a:r>
              <a:rPr lang="tr-TR" sz="2700" b="1" dirty="0" smtClean="0">
                <a:latin typeface="+mn-lt"/>
                <a:hlinkClick r:id="rId3" action="ppaction://hlinkfile"/>
              </a:rPr>
              <a:t>ytb_istatistik_eng.mp4</a:t>
            </a:r>
            <a:r>
              <a:rPr lang="tr-TR" sz="2700" b="1" dirty="0" smtClean="0">
                <a:latin typeface="+mn-lt"/>
              </a:rPr>
              <a:t/>
            </a:r>
            <a:br>
              <a:rPr lang="tr-TR" sz="2700" b="1" dirty="0" smtClean="0">
                <a:latin typeface="+mn-lt"/>
              </a:rPr>
            </a:br>
            <a:r>
              <a:rPr lang="tr-TR" sz="27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tr-TR" sz="2700" b="1" dirty="0" smtClean="0">
                <a:solidFill>
                  <a:schemeClr val="accent1"/>
                </a:solidFill>
                <a:latin typeface="+mn-lt"/>
              </a:rPr>
            </a:br>
            <a:r>
              <a:rPr lang="tr-TR" sz="27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tr-TR" sz="2700" b="1" dirty="0" smtClean="0">
                <a:solidFill>
                  <a:schemeClr val="accent1"/>
                </a:solidFill>
                <a:latin typeface="+mn-lt"/>
              </a:rPr>
            </a:br>
            <a:r>
              <a:rPr lang="tr-TR" sz="27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tr-TR" sz="2700" b="1" dirty="0" smtClean="0">
                <a:solidFill>
                  <a:schemeClr val="accent1"/>
                </a:solidFill>
                <a:latin typeface="+mn-lt"/>
              </a:rPr>
            </a:br>
            <a:r>
              <a:rPr lang="tr-TR" sz="34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tr-TR" sz="3400" b="1" dirty="0" smtClean="0">
                <a:solidFill>
                  <a:schemeClr val="accent1"/>
                </a:solidFill>
                <a:latin typeface="+mn-lt"/>
              </a:rPr>
            </a:br>
            <a:endParaRPr lang="en-GB" sz="3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0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1909011" y="1312612"/>
            <a:ext cx="81975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38158" r="848" b="39230"/>
          <a:stretch/>
        </p:blipFill>
        <p:spPr>
          <a:xfrm>
            <a:off x="316024" y="323886"/>
            <a:ext cx="11740927" cy="1528664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316024" y="1984130"/>
            <a:ext cx="11740927" cy="4744915"/>
          </a:xfrm>
        </p:spPr>
        <p:txBody>
          <a:bodyPr anchor="t"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</a:t>
            </a:r>
            <a:r>
              <a:rPr lang="en-US" sz="3600" b="1" dirty="0" smtClean="0"/>
              <a:t>I</a:t>
            </a:r>
            <a:r>
              <a:rPr lang="en-US" sz="3600" b="1" dirty="0"/>
              <a:t>. Allowance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 monthly allowance allocated according to level of study is as follows</a:t>
            </a:r>
            <a:r>
              <a:rPr lang="en-US" sz="3600" dirty="0" smtClean="0"/>
              <a:t>: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en-US" sz="3600" dirty="0" smtClean="0"/>
              <a:t>• </a:t>
            </a:r>
            <a:r>
              <a:rPr lang="en-US" sz="3600" dirty="0"/>
              <a:t>Undergraduate Students</a:t>
            </a:r>
            <a:r>
              <a:rPr lang="en-US" sz="3600" dirty="0" smtClean="0"/>
              <a:t>;</a:t>
            </a:r>
            <a:r>
              <a:rPr lang="tr-TR" sz="3600" dirty="0" smtClean="0"/>
              <a:t>    </a:t>
            </a:r>
            <a:r>
              <a:rPr lang="en-US" sz="3600" dirty="0" smtClean="0"/>
              <a:t> </a:t>
            </a:r>
            <a:r>
              <a:rPr lang="en-US" sz="3600" dirty="0"/>
              <a:t>700 </a:t>
            </a:r>
            <a:r>
              <a:rPr lang="en-US" sz="3600" dirty="0" smtClean="0"/>
              <a:t>TL</a:t>
            </a:r>
            <a:r>
              <a:rPr lang="tr-TR" sz="3600" dirty="0" smtClean="0"/>
              <a:t>  </a:t>
            </a:r>
            <a:r>
              <a:rPr lang="tr-TR" sz="3200" dirty="0" smtClean="0"/>
              <a:t>(200 EURO)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>• Master’s Students; </a:t>
            </a:r>
            <a:r>
              <a:rPr lang="tr-TR" sz="3600" dirty="0" smtClean="0"/>
              <a:t>               </a:t>
            </a:r>
            <a:r>
              <a:rPr lang="en-US" sz="3600" dirty="0" smtClean="0"/>
              <a:t>950 TL</a:t>
            </a:r>
            <a:r>
              <a:rPr lang="tr-TR" sz="3600" dirty="0" smtClean="0"/>
              <a:t>  </a:t>
            </a:r>
            <a:r>
              <a:rPr lang="tr-TR" sz="3200" dirty="0" smtClean="0"/>
              <a:t>(260 EURO)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>• Ph.D. Students; </a:t>
            </a:r>
            <a:r>
              <a:rPr lang="tr-TR" sz="3600" dirty="0" smtClean="0"/>
              <a:t>                 </a:t>
            </a:r>
            <a:r>
              <a:rPr lang="en-US" sz="3600" dirty="0" smtClean="0"/>
              <a:t>1,400 TL</a:t>
            </a:r>
            <a:r>
              <a:rPr lang="tr-TR" sz="3600" dirty="0" smtClean="0"/>
              <a:t>  </a:t>
            </a:r>
            <a:r>
              <a:rPr lang="tr-TR" sz="3200" dirty="0" smtClean="0"/>
              <a:t>(475 EURO)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>• Research Scholarships; </a:t>
            </a:r>
            <a:r>
              <a:rPr lang="tr-TR" sz="3600" dirty="0" smtClean="0"/>
              <a:t>     </a:t>
            </a:r>
            <a:r>
              <a:rPr lang="en-US" sz="3600" dirty="0" smtClean="0"/>
              <a:t>3,000 TL</a:t>
            </a:r>
            <a:r>
              <a:rPr lang="tr-TR" sz="3600" dirty="0" smtClean="0"/>
              <a:t>  </a:t>
            </a:r>
            <a:r>
              <a:rPr lang="tr-TR" sz="3200" dirty="0" smtClean="0"/>
              <a:t>(950 EURO)</a:t>
            </a:r>
            <a:endParaRPr lang="en-GB" sz="3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617</Words>
  <Application>Microsoft Office PowerPoint</Application>
  <PresentationFormat>Özel</PresentationFormat>
  <Paragraphs>116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Teması</vt:lpstr>
      <vt:lpstr>PowerPoint Sunusu</vt:lpstr>
      <vt:lpstr>Scholarship &amp; Funding Opportunities in Turkey  for International Academics and Students</vt:lpstr>
      <vt:lpstr>1- Education (Academic Scholarship Programmes)</vt:lpstr>
      <vt:lpstr>PowerPoint Sunusu</vt:lpstr>
      <vt:lpstr>PowerPoint Sunusu</vt:lpstr>
      <vt:lpstr>PowerPoint Sunusu</vt:lpstr>
      <vt:lpstr>PowerPoint Sunusu</vt:lpstr>
      <vt:lpstr>      Türkiye Scholarship Programme Total:         67.500                                                            Present:         16.864                                           Trakya University:              169    ytb_istatistik_eng.mp4     </vt:lpstr>
      <vt:lpstr>      I. Allowance The monthly allowance allocated according to level of study is as follows:  • Undergraduate Students;     700 TL  (200 EURO) • Master’s Students;                950 TL  (260 EURO) • Ph.D. Students;                  1,400 TL  (475 EURO) • Research Scholarships;      3,000 TL  (950 EURO)</vt:lpstr>
      <vt:lpstr> II. Accommodation  III. Tuition and Fees  IV. Health Expenses  V. Turkish Language Course  VI. Travel Expenses (One-off Flight Ticket)  </vt:lpstr>
      <vt:lpstr>PowerPoint Sunusu</vt:lpstr>
      <vt:lpstr>PowerPoint Sunusu</vt:lpstr>
      <vt:lpstr>PowerPoint Sunusu</vt:lpstr>
      <vt:lpstr>Exchange Opportunities</vt:lpstr>
      <vt:lpstr>PowerPoint Sunusu</vt:lpstr>
      <vt:lpstr>Coordinatorships</vt:lpstr>
      <vt:lpstr>Coordinatorships in Balkans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Cultural Centres</vt:lpstr>
      <vt:lpstr>2- Scientific Research </vt:lpstr>
      <vt:lpstr>2- Opportunities for Scientific Research </vt:lpstr>
      <vt:lpstr>PowerPoint Sunusu</vt:lpstr>
      <vt:lpstr>PowerPoint Sunusu</vt:lpstr>
      <vt:lpstr>PowerPoint Sunusu</vt:lpstr>
      <vt:lpstr> 3- Other Support Mechanism for Research Projects  (In the format of Bilaterel and Multi-lateral Cooperation)</vt:lpstr>
      <vt:lpstr>PowerPoint Sunusu</vt:lpstr>
      <vt:lpstr>PowerPoint Sunusu</vt:lpstr>
      <vt:lpstr>PowerPoint Sunusu</vt:lpstr>
      <vt:lpstr>3- Multi-lateral Cooperation Programme </vt:lpstr>
      <vt:lpstr>Our ‘’MISSION in LIFE’’ is  to develop multi-latarel cooperation for  understanding and analysing our needs and set to research areas  where we can gain a mutual benefit  !!!  </vt:lpstr>
      <vt:lpstr>PowerPoint Sunusu</vt:lpstr>
      <vt:lpstr>PowerPoint Sunusu</vt:lpstr>
      <vt:lpstr>Opportunities for Founding from Public Institutions  (in Turkey)</vt:lpstr>
      <vt:lpstr>Opportunities for Founding from Public Institutions  (in Turkey)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KDDB</dc:creator>
  <cp:lastModifiedBy>win7</cp:lastModifiedBy>
  <cp:revision>151</cp:revision>
  <cp:lastPrinted>2017-03-20T12:24:28Z</cp:lastPrinted>
  <dcterms:created xsi:type="dcterms:W3CDTF">2017-03-12T18:58:21Z</dcterms:created>
  <dcterms:modified xsi:type="dcterms:W3CDTF">2017-03-23T16:04:27Z</dcterms:modified>
</cp:coreProperties>
</file>