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0" r:id="rId2"/>
    <p:sldMasterId id="2147483720" r:id="rId3"/>
    <p:sldMasterId id="2147483733" r:id="rId4"/>
  </p:sldMasterIdLst>
  <p:notesMasterIdLst>
    <p:notesMasterId r:id="rId26"/>
  </p:notesMasterIdLst>
  <p:handoutMasterIdLst>
    <p:handoutMasterId r:id="rId27"/>
  </p:handoutMasterIdLst>
  <p:sldIdLst>
    <p:sldId id="465" r:id="rId5"/>
    <p:sldId id="455" r:id="rId6"/>
    <p:sldId id="443" r:id="rId7"/>
    <p:sldId id="376" r:id="rId8"/>
    <p:sldId id="386" r:id="rId9"/>
    <p:sldId id="438" r:id="rId10"/>
    <p:sldId id="395" r:id="rId11"/>
    <p:sldId id="466" r:id="rId12"/>
    <p:sldId id="384" r:id="rId13"/>
    <p:sldId id="387" r:id="rId14"/>
    <p:sldId id="413" r:id="rId15"/>
    <p:sldId id="447" r:id="rId16"/>
    <p:sldId id="396" r:id="rId17"/>
    <p:sldId id="394" r:id="rId18"/>
    <p:sldId id="467" r:id="rId19"/>
    <p:sldId id="358" r:id="rId20"/>
    <p:sldId id="453" r:id="rId21"/>
    <p:sldId id="459" r:id="rId22"/>
    <p:sldId id="461" r:id="rId23"/>
    <p:sldId id="458" r:id="rId24"/>
    <p:sldId id="462" r:id="rId25"/>
  </p:sldIdLst>
  <p:sldSz cx="9144000" cy="6858000" type="screen4x3"/>
  <p:notesSz cx="9144000" cy="6858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748" autoAdjust="0"/>
    <p:restoredTop sz="94660"/>
  </p:normalViewPr>
  <p:slideViewPr>
    <p:cSldViewPr>
      <p:cViewPr varScale="1">
        <p:scale>
          <a:sx n="73" d="100"/>
          <a:sy n="73" d="100"/>
        </p:scale>
        <p:origin x="8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BE20EB-C73C-4C72-BB5D-3DBE954955EF}" type="datetimeFigureOut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6866DCC-FE7A-468D-BE7B-CA2EE72C3F9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443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F1215E9-ECCC-466A-B234-B0705D701619}" type="datetimeFigureOut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4AED2F-74DE-4C02-84A9-012D1F1055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552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1387-A13F-446E-AEC5-C454F6B9BFCE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41CEB-7761-48E0-8996-122230B5214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94F0-A004-4E1F-AF65-6238FE820B2E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DA566-1A2E-46D0-8DE8-EB257B26CD6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ECCAB-14EB-42AE-8ABB-6C0F9F757645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32EE-4C0F-4F29-8F44-A5CE77C2C5A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</a:defRPr>
            </a:lvl1pPr>
          </a:lstStyle>
          <a:p>
            <a:fld id="{08B4D007-BD61-40AB-89BB-55AEB4F81E73}" type="datetime1">
              <a:rPr lang="en-US"/>
              <a:pPr/>
              <a:t>3/25/2017</a:t>
            </a:fld>
            <a:r>
              <a:rPr lang="en-US"/>
              <a:t>c.uzun-04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C.Uzun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5C12-A22A-4024-BA92-AB00E21D1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6EE57-C1A7-4125-BCF4-21C05B123F74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0138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CF2AAF-53E6-408D-B8C8-9EFC19E445E1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9021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49A65-BBBE-4D87-9536-CBE4018A9AF5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5433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55542-3304-40F7-8E8C-9ACCCC19B5C5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9753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CE85E-DA51-4718-A0EA-D37A6D706770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408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EAC2A-3969-4FED-BF1C-0DF4B0CABFF2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4865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867A4-8672-4669-8EE7-D01E93648D6E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661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0E15B-1DF0-4E4D-BBB0-352308B874CD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071813" y="65643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CD6-0396-40A8-8250-3E9808DD2F6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AC19B-584B-4F14-B458-5D837626070B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212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4E763-69BB-44F2-800C-C2156FE38E7C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714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1CCE-FC2A-4121-948E-472247181C5C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9604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5C885-0733-4EA4-A57E-B9B6C6216126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073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E262B-1F4B-4914-91CC-26FEA7267C74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8123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65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bg-BG" altLang="bg-BG" noProof="0" smtClean="0"/>
              <a:t>Click to edit Master title style</a:t>
            </a:r>
          </a:p>
        </p:txBody>
      </p:sp>
      <p:sp>
        <p:nvSpPr>
          <p:cNvPr id="665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bg-BG" altLang="bg-BG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B14BA-EE44-49A6-910A-19425A8C273B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67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DCC61B-91FF-4F3C-9E44-6FD786D88E86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56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C99AE-0409-431C-9B44-14AC419770F0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297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E25502-79E5-4247-A4F1-D4F7034C22B4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259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D5219-4213-4B53-892D-2D38645CE3A7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E29A-D692-4F08-B753-368B111FB957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7D836-DB35-4F0A-8E83-755B43E46D0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DDE58-2007-458D-847A-1131FF6FD31A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66270-FD3C-4B00-B8FD-96D9AA0B58EC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03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CE5AA9-918B-46B9-9A77-063275CEA0D7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70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07F20-91CA-4C9C-BE3E-EE6B3ADDA5D6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09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60AA4-1E6E-475E-A488-7B4E42E8E2A9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76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06F7B-167D-43FC-B479-4FF0ACD47F88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7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CBFE8-B460-444F-BF28-3509F44CB921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9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B14BA-EE44-49A6-910A-19425A8C273B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2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DCC61B-91FF-4F3C-9E44-6FD786D88E86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02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C99AE-0409-431C-9B44-14AC419770F0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5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CC48B-EBE7-4083-86C6-5F53316051C3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FF5F-F79D-4EDD-9C7A-4A4CAF99F0E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E25502-79E5-4247-A4F1-D4F7034C22B4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55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D5219-4213-4B53-892D-2D38645CE3A7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03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DDE58-2007-458D-847A-1131FF6FD31A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14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66270-FD3C-4B00-B8FD-96D9AA0B58EC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00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CE5AA9-918B-46B9-9A77-063275CEA0D7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82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07F20-91CA-4C9C-BE3E-EE6B3ADDA5D6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731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60AA4-1E6E-475E-A488-7B4E42E8E2A9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7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06F7B-167D-43FC-B479-4FF0ACD47F88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32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adley Hand ITC" pitchFamily="66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adley Hand ITC" pitchFamily="66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7B940-9CA3-41A0-95A5-86565D8A6063}" type="slidenum">
              <a:rPr kumimoji="0" lang="fr-FR" altLang="bg-BG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adley Hand ITC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86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1BF89-B7BB-4C98-AADC-E4D2BD5990F3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7F42-60C9-4D48-A280-F4914E2EEAB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AEB75-6DC9-4385-BFCA-E454498F5501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8DF86-8C94-4F67-BABF-636436E84C4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A7A3D-BE5E-403E-9733-3187F01DAB63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212E5-9A44-44E2-9B4A-456DA55B21E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BE9E-53D4-4E8B-929C-6873341AAF32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0D4AB-747E-4DA3-B44C-67B6713249D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2615-1552-4432-AD05-0E3A44525B9E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C. Uzun</a:t>
            </a: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1FFD-7E52-4020-B997-D0D11CC6068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25FA6B-95F2-4DD9-A7B8-CAF15DC9DB46}" type="datetime1">
              <a:rPr lang="tr-TR"/>
              <a:pPr>
                <a:defRPr/>
              </a:pPr>
              <a:t>25.03.2017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tr-TR"/>
              <a:t>C. Uzun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4E9B0E-2BD2-41C0-9422-3B09CE79F4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3C837-CB67-4CFA-ACEE-28DE1588AC2B}" type="slidenum">
              <a:rPr kumimoji="0" lang="bg-BG" altLang="bg-BG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3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7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5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554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068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69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0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1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72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55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059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0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1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2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3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4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555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6556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6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B88A3-7ED3-4F2D-B27F-8A8DD3AF1675}" type="slidenum">
              <a:rPr kumimoji="0" lang="bg-BG" altLang="bg-BG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457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3C837-CB67-4CFA-ACEE-28DE1588AC2B}" type="slidenum">
              <a:rPr kumimoji="0" lang="bg-BG" alt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alt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9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oinovski.info/wp-admin/scandinavian-peninsula-europe-map&amp;page=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11" Type="http://schemas.microsoft.com/office/2007/relationships/hdphoto" Target="../media/hdphoto1.wdp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.png"/><Relationship Id="rId4" Type="http://schemas.openxmlformats.org/officeDocument/2006/relationships/image" Target="../media/image18.emf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3082" y="2060848"/>
            <a:ext cx="8741406" cy="1470025"/>
          </a:xfrm>
        </p:spPr>
        <p:txBody>
          <a:bodyPr/>
          <a:lstStyle/>
          <a:p>
            <a:r>
              <a:rPr lang="tr-TR" sz="2800" b="1" i="1" dirty="0" smtClean="0">
                <a:solidFill>
                  <a:srgbClr val="FFFF00"/>
                </a:solidFill>
              </a:rPr>
              <a:t>Future Academic Activities of BUA</a:t>
            </a:r>
            <a:br>
              <a:rPr lang="tr-TR" sz="2800" b="1" i="1" dirty="0" smtClean="0">
                <a:solidFill>
                  <a:srgbClr val="FFFF00"/>
                </a:solidFill>
              </a:rPr>
            </a:br>
            <a:r>
              <a:rPr lang="tr-TR" sz="3600" b="1" dirty="0">
                <a:solidFill>
                  <a:srgbClr val="FFFF00"/>
                </a:solidFill>
              </a:rPr>
              <a:t>P</a:t>
            </a:r>
            <a:r>
              <a:rPr lang="tr-TR" sz="3600" b="1" dirty="0" smtClean="0">
                <a:solidFill>
                  <a:srgbClr val="FFFF00"/>
                </a:solidFill>
              </a:rPr>
              <a:t>roposals from the otolaryngology example:</a:t>
            </a:r>
            <a:br>
              <a:rPr lang="tr-TR" sz="3600" b="1" dirty="0" smtClean="0">
                <a:solidFill>
                  <a:srgbClr val="FFFF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20 years’ personal experience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23528" y="4061000"/>
            <a:ext cx="8496944" cy="2464344"/>
          </a:xfrm>
        </p:spPr>
        <p:txBody>
          <a:bodyPr/>
          <a:lstStyle/>
          <a:p>
            <a:r>
              <a:rPr lang="tr-TR" sz="2400" dirty="0" smtClean="0">
                <a:solidFill>
                  <a:schemeClr val="bg1"/>
                </a:solidFill>
              </a:rPr>
              <a:t>Prof. Cem Uzun, MD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Trakya University, Vice Rector &amp; General Secretary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Balkan Society of ORL-Head Neck Surgery, </a:t>
            </a:r>
            <a:r>
              <a:rPr lang="tr-TR" sz="2000" dirty="0">
                <a:solidFill>
                  <a:schemeClr val="bg1"/>
                </a:solidFill>
              </a:rPr>
              <a:t>General </a:t>
            </a:r>
            <a:r>
              <a:rPr lang="tr-TR" sz="2000" dirty="0" smtClean="0">
                <a:solidFill>
                  <a:schemeClr val="bg1"/>
                </a:solidFill>
              </a:rPr>
              <a:t>Secretary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Trakya </a:t>
            </a:r>
            <a:r>
              <a:rPr lang="tr-TR" sz="2000" dirty="0">
                <a:solidFill>
                  <a:schemeClr val="bg1"/>
                </a:solidFill>
              </a:rPr>
              <a:t>Society of ORL-Head Neck </a:t>
            </a:r>
            <a:r>
              <a:rPr lang="tr-TR" sz="2000" dirty="0" smtClean="0">
                <a:solidFill>
                  <a:schemeClr val="bg1"/>
                </a:solidFill>
              </a:rPr>
              <a:t>Surgery, Board of Directors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Balkan Medical Journal, Editor at Large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European ORL Board, Delegate of Turkey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Edirne-Turkey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35" y="141048"/>
            <a:ext cx="1055813" cy="10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69944" y="1198178"/>
            <a:ext cx="6380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 </a:t>
            </a:r>
            <a:r>
              <a:rPr lang="tr-T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Balkan Universities Association</a:t>
            </a:r>
            <a:endParaRPr lang="tr-TR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24-25 March 2017, Sofia, Bulgaria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http://www-en.trakya.edu.tr/admin/tools/theme/wwwen_theme/images/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20"/>
          <a:stretch/>
        </p:blipFill>
        <p:spPr bwMode="auto">
          <a:xfrm>
            <a:off x="223082" y="199182"/>
            <a:ext cx="1146862" cy="10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7 Resim" descr="balkan amble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311" y="238246"/>
            <a:ext cx="1172161" cy="117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975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42617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Balkan Education Tour on ORL (10-17 May 2013)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Pristine – Sarajevo – Skopje – Tirana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under the auspices of Turkish Society of ORL-HNS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C.Uzun</a:t>
            </a:r>
            <a:endParaRPr lang="en-US"/>
          </a:p>
        </p:txBody>
      </p:sp>
      <p:pic>
        <p:nvPicPr>
          <p:cNvPr id="5" name="Picture 2" descr="C:\Users\BALKAN~1\AppData\Local\Temp\BNZ.537a57d218842f2\resim 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13750"/>
          <a:stretch/>
        </p:blipFill>
        <p:spPr bwMode="auto">
          <a:xfrm>
            <a:off x="0" y="1903951"/>
            <a:ext cx="9144000" cy="4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816"/>
            <a:ext cx="9144000" cy="527348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Balkan </a:t>
            </a:r>
            <a:r>
              <a:rPr lang="en-US" altLang="en-US" dirty="0" smtClean="0">
                <a:solidFill>
                  <a:schemeClr val="bg1"/>
                </a:solidFill>
              </a:rPr>
              <a:t>ENT  </a:t>
            </a:r>
            <a:r>
              <a:rPr lang="tr-TR" altLang="en-US" dirty="0" smtClean="0">
                <a:solidFill>
                  <a:schemeClr val="bg1"/>
                </a:solidFill>
              </a:rPr>
              <a:t>Schools</a:t>
            </a:r>
            <a:r>
              <a:rPr lang="en-US" altLang="en-US" dirty="0" smtClean="0">
                <a:solidFill>
                  <a:schemeClr val="bg1"/>
                </a:solidFill>
              </a:rPr>
              <a:t> – </a:t>
            </a:r>
            <a:r>
              <a:rPr lang="en-US" altLang="en-US" dirty="0" err="1">
                <a:solidFill>
                  <a:schemeClr val="bg1"/>
                </a:solidFill>
              </a:rPr>
              <a:t>Antal</a:t>
            </a:r>
            <a:r>
              <a:rPr lang="tr-TR" altLang="en-US" dirty="0">
                <a:solidFill>
                  <a:schemeClr val="bg1"/>
                </a:solidFill>
              </a:rPr>
              <a:t>y</a:t>
            </a:r>
            <a:r>
              <a:rPr lang="en-US" altLang="en-US" dirty="0" smtClean="0">
                <a:solidFill>
                  <a:schemeClr val="bg1"/>
                </a:solidFill>
              </a:rPr>
              <a:t>a</a:t>
            </a:r>
            <a:r>
              <a:rPr lang="tr-TR" altLang="en-US" dirty="0" smtClean="0">
                <a:solidFill>
                  <a:schemeClr val="bg1"/>
                </a:solidFill>
              </a:rPr>
              <a:t/>
            </a:r>
            <a:br>
              <a:rPr lang="tr-TR" altLang="en-US" dirty="0" smtClean="0">
                <a:solidFill>
                  <a:schemeClr val="bg1"/>
                </a:solidFill>
              </a:rPr>
            </a:br>
            <a:r>
              <a:rPr lang="tr-TR" altLang="en-US" dirty="0" smtClean="0">
                <a:solidFill>
                  <a:schemeClr val="bg1"/>
                </a:solidFill>
              </a:rPr>
              <a:t>since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3076" name="Picture 4" descr="F:\yedek harddisk\MASAÜSTLERİ\masaustu mayis 2009\Stara Zagora 2009\DCIM\100NCD80\DSC_02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32471" r="-1" b="35468"/>
          <a:stretch/>
        </p:blipFill>
        <p:spPr bwMode="auto">
          <a:xfrm>
            <a:off x="0" y="0"/>
            <a:ext cx="9145318" cy="2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2420888"/>
            <a:ext cx="849694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smtClean="0">
                <a:solidFill>
                  <a:srgbClr val="FFFF00"/>
                </a:solidFill>
              </a:rPr>
              <a:t>Provided platforms to m</a:t>
            </a:r>
            <a:r>
              <a:rPr lang="en-US" altLang="tr-TR" sz="2400" dirty="0" err="1" smtClean="0">
                <a:solidFill>
                  <a:srgbClr val="FFFF00"/>
                </a:solidFill>
              </a:rPr>
              <a:t>ee</a:t>
            </a:r>
            <a:r>
              <a:rPr lang="tr-TR" altLang="tr-TR" sz="2400" dirty="0" smtClean="0">
                <a:solidFill>
                  <a:srgbClr val="FFFF00"/>
                </a:solidFill>
              </a:rPr>
              <a:t>t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colleagues from </a:t>
            </a:r>
            <a:r>
              <a:rPr lang="en-US" altLang="tr-TR" sz="2400" dirty="0" smtClean="0">
                <a:solidFill>
                  <a:srgbClr val="FFFF00"/>
                </a:solidFill>
              </a:rPr>
              <a:t>all </a:t>
            </a:r>
            <a:r>
              <a:rPr lang="en-US" altLang="tr-TR" sz="2400" dirty="0">
                <a:solidFill>
                  <a:srgbClr val="FFFF00"/>
                </a:solidFill>
              </a:rPr>
              <a:t>Balkans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smtClean="0">
                <a:solidFill>
                  <a:srgbClr val="FFFF00"/>
                </a:solidFill>
              </a:rPr>
              <a:t>Provided c</a:t>
            </a:r>
            <a:r>
              <a:rPr lang="en-US" altLang="tr-TR" sz="2400" dirty="0" err="1" smtClean="0">
                <a:solidFill>
                  <a:srgbClr val="FFFF00"/>
                </a:solidFill>
              </a:rPr>
              <a:t>urrent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and higher </a:t>
            </a:r>
            <a:r>
              <a:rPr lang="en-US" altLang="tr-TR" sz="2400" dirty="0" smtClean="0">
                <a:solidFill>
                  <a:srgbClr val="FFFF00"/>
                </a:solidFill>
              </a:rPr>
              <a:t>knowledge</a:t>
            </a:r>
            <a:endParaRPr lang="tr-TR" altLang="tr-TR" sz="2400" dirty="0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smtClean="0">
                <a:solidFill>
                  <a:srgbClr val="FFFF00"/>
                </a:solidFill>
              </a:rPr>
              <a:t>Opportunity to m</a:t>
            </a:r>
            <a:r>
              <a:rPr lang="en-US" altLang="tr-TR" sz="2400" dirty="0" err="1" smtClean="0">
                <a:solidFill>
                  <a:srgbClr val="FFFF00"/>
                </a:solidFill>
              </a:rPr>
              <a:t>eet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master professors and </a:t>
            </a:r>
            <a:r>
              <a:rPr lang="en-US" altLang="tr-TR" sz="2400" dirty="0" smtClean="0">
                <a:solidFill>
                  <a:srgbClr val="FFFF00"/>
                </a:solidFill>
              </a:rPr>
              <a:t>colleagues</a:t>
            </a:r>
            <a:endParaRPr lang="tr-TR" altLang="tr-TR" sz="2400" dirty="0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tr-TR" sz="2400" dirty="0" err="1" smtClean="0">
                <a:solidFill>
                  <a:srgbClr val="FFFF00"/>
                </a:solidFill>
              </a:rPr>
              <a:t>Motivat</a:t>
            </a:r>
            <a:r>
              <a:rPr lang="tr-TR" altLang="tr-TR" sz="2400" dirty="0" smtClean="0">
                <a:solidFill>
                  <a:srgbClr val="FFFF00"/>
                </a:solidFill>
              </a:rPr>
              <a:t>ed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research and </a:t>
            </a:r>
            <a:r>
              <a:rPr lang="en-US" altLang="tr-TR" sz="2400" dirty="0" smtClean="0">
                <a:solidFill>
                  <a:srgbClr val="FFFF00"/>
                </a:solidFill>
              </a:rPr>
              <a:t>education</a:t>
            </a:r>
            <a:endParaRPr lang="en-US" altLang="tr-TR" sz="2400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smtClean="0">
                <a:solidFill>
                  <a:srgbClr val="FFFF00"/>
                </a:solidFill>
              </a:rPr>
              <a:t>Helped to u</a:t>
            </a:r>
            <a:r>
              <a:rPr lang="en-US" altLang="tr-TR" sz="2400" dirty="0" err="1" smtClean="0">
                <a:solidFill>
                  <a:srgbClr val="FFFF00"/>
                </a:solidFill>
              </a:rPr>
              <a:t>nderstand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the culture of </a:t>
            </a:r>
            <a:r>
              <a:rPr lang="en-US" altLang="tr-TR" sz="2400" dirty="0" smtClean="0">
                <a:solidFill>
                  <a:srgbClr val="FFFF00"/>
                </a:solidFill>
              </a:rPr>
              <a:t>the </a:t>
            </a:r>
            <a:r>
              <a:rPr lang="en-US" altLang="tr-TR" sz="2400" dirty="0">
                <a:solidFill>
                  <a:srgbClr val="FFFF00"/>
                </a:solidFill>
              </a:rPr>
              <a:t>Balkans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smtClean="0">
                <a:solidFill>
                  <a:srgbClr val="FFFF00"/>
                </a:solidFill>
              </a:rPr>
              <a:t>Increased c</a:t>
            </a:r>
            <a:r>
              <a:rPr lang="en-US" altLang="tr-TR" sz="2400" dirty="0" err="1" smtClean="0">
                <a:solidFill>
                  <a:srgbClr val="FFFF00"/>
                </a:solidFill>
              </a:rPr>
              <a:t>ollaboration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among the </a:t>
            </a:r>
            <a:r>
              <a:rPr lang="tr-TR" altLang="tr-TR" sz="2400" dirty="0" smtClean="0">
                <a:solidFill>
                  <a:srgbClr val="FFFF00"/>
                </a:solidFill>
              </a:rPr>
              <a:t>Balkan </a:t>
            </a:r>
            <a:r>
              <a:rPr lang="en-US" altLang="tr-TR" sz="2400" dirty="0" smtClean="0">
                <a:solidFill>
                  <a:srgbClr val="FFFF00"/>
                </a:solidFill>
              </a:rPr>
              <a:t>colleagues</a:t>
            </a:r>
            <a:endParaRPr lang="en-US" altLang="tr-TR" sz="2400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tr-TR" sz="2400" dirty="0">
                <a:solidFill>
                  <a:srgbClr val="FFFF00"/>
                </a:solidFill>
              </a:rPr>
              <a:t>Help to increase friendship in the </a:t>
            </a:r>
            <a:r>
              <a:rPr lang="en-US" altLang="tr-TR" sz="2400" dirty="0" smtClean="0">
                <a:solidFill>
                  <a:srgbClr val="FFFF00"/>
                </a:solidFill>
              </a:rPr>
              <a:t>Balkans</a:t>
            </a:r>
            <a:r>
              <a:rPr lang="tr-TR" altLang="tr-TR" sz="2400" dirty="0" smtClean="0">
                <a:solidFill>
                  <a:srgbClr val="FFFF00"/>
                </a:solidFill>
              </a:rPr>
              <a:t>,</a:t>
            </a:r>
            <a:endParaRPr lang="en-US" altLang="tr-TR" sz="2400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tr-TR" sz="2400" dirty="0">
                <a:solidFill>
                  <a:srgbClr val="FFFF00"/>
                </a:solidFill>
              </a:rPr>
              <a:t>Solidarity and help among us in the international arena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tr-TR" sz="2400" dirty="0" err="1" smtClean="0">
                <a:solidFill>
                  <a:srgbClr val="FFFF00"/>
                </a:solidFill>
              </a:rPr>
              <a:t>Improv</a:t>
            </a:r>
            <a:r>
              <a:rPr lang="tr-TR" altLang="tr-TR" sz="2400" dirty="0" smtClean="0">
                <a:solidFill>
                  <a:srgbClr val="FFFF00"/>
                </a:solidFill>
              </a:rPr>
              <a:t>ed</a:t>
            </a:r>
            <a:r>
              <a:rPr lang="en-US" altLang="tr-TR" sz="2400" dirty="0" smtClean="0">
                <a:solidFill>
                  <a:srgbClr val="FFFF00"/>
                </a:solidFill>
              </a:rPr>
              <a:t> </a:t>
            </a:r>
            <a:r>
              <a:rPr lang="en-US" altLang="tr-TR" sz="2400" dirty="0">
                <a:solidFill>
                  <a:srgbClr val="FFFF00"/>
                </a:solidFill>
              </a:rPr>
              <a:t>presentation skills </a:t>
            </a:r>
            <a:r>
              <a:rPr lang="tr-TR" altLang="tr-TR" sz="2400" dirty="0" smtClean="0">
                <a:solidFill>
                  <a:srgbClr val="FFFF00"/>
                </a:solidFill>
              </a:rPr>
              <a:t>in</a:t>
            </a:r>
            <a:r>
              <a:rPr lang="en-US" altLang="tr-TR" sz="2400" dirty="0" smtClean="0">
                <a:solidFill>
                  <a:srgbClr val="FFFF00"/>
                </a:solidFill>
              </a:rPr>
              <a:t> English</a:t>
            </a:r>
            <a:endParaRPr lang="en-US" altLang="tr-T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5403"/>
          </a:xfrm>
        </p:spPr>
        <p:txBody>
          <a:bodyPr/>
          <a:lstStyle/>
          <a:p>
            <a:pPr eaLnBrk="1" hangingPunct="1"/>
            <a:r>
              <a:rPr lang="en-US" dirty="0" smtClean="0"/>
              <a:t>Balkan </a:t>
            </a:r>
            <a:r>
              <a:rPr lang="tr-TR" dirty="0" err="1" smtClean="0"/>
              <a:t>Survey</a:t>
            </a:r>
            <a:r>
              <a:rPr lang="tr-TR" dirty="0" smtClean="0"/>
              <a:t> of CSOM</a:t>
            </a:r>
            <a:r>
              <a:rPr lang="en-US" dirty="0" smtClean="0"/>
              <a:t> (C. </a:t>
            </a:r>
            <a:r>
              <a:rPr lang="en-US" dirty="0" err="1" smtClean="0"/>
              <a:t>Uzun</a:t>
            </a:r>
            <a:r>
              <a:rPr lang="en-US" dirty="0" smtClean="0"/>
              <a:t>)</a:t>
            </a:r>
          </a:p>
        </p:txBody>
      </p:sp>
      <p:sp>
        <p:nvSpPr>
          <p:cNvPr id="6147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78"/>
          <a:stretch/>
        </p:blipFill>
        <p:spPr bwMode="auto">
          <a:xfrm>
            <a:off x="7776" y="970041"/>
            <a:ext cx="9136224" cy="55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4 Dikdörtgen"/>
          <p:cNvSpPr>
            <a:spLocks noChangeArrowheads="1"/>
          </p:cNvSpPr>
          <p:nvPr/>
        </p:nvSpPr>
        <p:spPr bwMode="auto">
          <a:xfrm>
            <a:off x="428625" y="6536377"/>
            <a:ext cx="86439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tr-TR" sz="1200" dirty="0" err="1">
                <a:solidFill>
                  <a:schemeClr val="bg1"/>
                </a:solidFill>
                <a:latin typeface="Calibri" pitchFamily="34" charset="0"/>
              </a:rPr>
              <a:t>figure</a:t>
            </a:r>
            <a:r>
              <a:rPr lang="tr-TR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Calibri" pitchFamily="34" charset="0"/>
              </a:rPr>
              <a:t>revised</a:t>
            </a:r>
            <a:r>
              <a:rPr lang="tr-TR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tr-TR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tr-TR" sz="12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http://boinovski.info/wp-admin/scandinavian-peninsula-europe-map&amp;page=2</a:t>
            </a:r>
            <a:r>
              <a:rPr lang="tr-TR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66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C. Uzun</a:t>
            </a:r>
            <a:endParaRPr lang="tr-T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015"/>
          <a:stretch/>
        </p:blipFill>
        <p:spPr bwMode="auto">
          <a:xfrm>
            <a:off x="-13914" y="0"/>
            <a:ext cx="2824498" cy="47251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7 Resim" descr="Amerikan KBB ve BBC Akademisi Teşekkür belgesi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7869" y="980728"/>
            <a:ext cx="7026132" cy="53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2800" dirty="0" smtClean="0">
                <a:solidFill>
                  <a:srgbClr val="FFFF00"/>
                </a:solidFill>
              </a:rPr>
              <a:t>After official registraiton</a:t>
            </a:r>
            <a:r>
              <a:rPr lang="tr-TR" sz="2800" dirty="0" smtClean="0">
                <a:solidFill>
                  <a:schemeClr val="bg1"/>
                </a:solidFill>
              </a:rPr>
              <a:t>; Balkan Society scientific panels or courses at European Congresses or Important International Congresses (Prague, Barcelona, etc)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8194" name="Picture 2" descr="Görüntünün olası içeriği: 8 kişi, gülümseyen insan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/>
          <a:stretch/>
        </p:blipFill>
        <p:spPr bwMode="auto">
          <a:xfrm>
            <a:off x="0" y="1628800"/>
            <a:ext cx="9139943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59394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59395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>
                <a:solidFill>
                  <a:schemeClr val="tx1">
                    <a:tint val="75000"/>
                  </a:schemeClr>
                </a:solidFill>
                <a:latin typeface="+mn-lt"/>
              </a:rPr>
              <a:t>C. Uzun</a:t>
            </a:r>
          </a:p>
        </p:txBody>
      </p:sp>
      <p:pic>
        <p:nvPicPr>
          <p:cNvPr id="59397" name="7 Resim" descr="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15816" y="44624"/>
            <a:ext cx="61206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3975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Bulgarian, Greek, Turkish, Macedonian, Serbian,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Kosovan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Croatian, Albanian, … 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ll Balkan colleagues are hand to hand</a:t>
            </a:r>
            <a:endParaRPr lang="en-US" sz="2800" b="1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9399" name="10 Metin kutusu"/>
          <p:cNvSpPr txBox="1">
            <a:spLocks noChangeArrowheads="1"/>
          </p:cNvSpPr>
          <p:nvPr/>
        </p:nvSpPr>
        <p:spPr bwMode="auto">
          <a:xfrm>
            <a:off x="214313" y="6215063"/>
            <a:ext cx="284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>
                <a:solidFill>
                  <a:schemeClr val="bg1"/>
                </a:solidFill>
              </a:rPr>
              <a:t>from the Balkan Congress 2006, Edirne</a:t>
            </a:r>
          </a:p>
        </p:txBody>
      </p:sp>
      <p:sp>
        <p:nvSpPr>
          <p:cNvPr id="59400" name="10 Metin kutusu"/>
          <p:cNvSpPr txBox="1">
            <a:spLocks noChangeArrowheads="1"/>
          </p:cNvSpPr>
          <p:nvPr/>
        </p:nvSpPr>
        <p:spPr bwMode="auto">
          <a:xfrm>
            <a:off x="6786563" y="6416675"/>
            <a:ext cx="2357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>
                <a:solidFill>
                  <a:schemeClr val="bg1"/>
                </a:solidFill>
              </a:rPr>
              <a:t>Dr. Cem UZUN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79" t="11609" r="32290" b="35798"/>
          <a:stretch/>
        </p:blipFill>
        <p:spPr>
          <a:xfrm>
            <a:off x="1" y="0"/>
            <a:ext cx="9144000" cy="4365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7051" y="5733256"/>
            <a:ext cx="3363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http://balkanent.org/</a:t>
            </a:r>
          </a:p>
        </p:txBody>
      </p:sp>
      <p:pic>
        <p:nvPicPr>
          <p:cNvPr id="9218" name="Picture 2" descr="Görüntünün olası içeriği: 2 kişi, oturan insanlar ve açık ha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8" r="6027" b="2013"/>
          <a:stretch/>
        </p:blipFill>
        <p:spPr bwMode="auto">
          <a:xfrm>
            <a:off x="323528" y="4437112"/>
            <a:ext cx="4834880" cy="2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57051" y="4963754"/>
            <a:ext cx="350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Fb: Balkan Orl-Hns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74" y="404664"/>
            <a:ext cx="8229600" cy="1541758"/>
          </a:xfrm>
        </p:spPr>
        <p:txBody>
          <a:bodyPr/>
          <a:lstStyle/>
          <a:p>
            <a:r>
              <a:rPr lang="tr-TR" dirty="0" smtClean="0"/>
              <a:t>Proposals for short term planning of BUA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74" y="2388937"/>
            <a:ext cx="8229600" cy="4165923"/>
          </a:xfrm>
        </p:spPr>
        <p:txBody>
          <a:bodyPr/>
          <a:lstStyle/>
          <a:p>
            <a:r>
              <a:rPr lang="tr-TR" dirty="0" smtClean="0"/>
              <a:t>Creating meeting platforms for academicians</a:t>
            </a:r>
          </a:p>
          <a:p>
            <a:pPr lvl="1"/>
            <a:r>
              <a:rPr lang="tr-TR" dirty="0" smtClean="0"/>
              <a:t>Subgroups (deans) or working groups (subjects)</a:t>
            </a:r>
          </a:p>
          <a:p>
            <a:pPr lvl="1"/>
            <a:r>
              <a:rPr lang="tr-TR" dirty="0" smtClean="0"/>
              <a:t>Networks </a:t>
            </a:r>
            <a:r>
              <a:rPr lang="en-US" dirty="0" smtClean="0"/>
              <a:t>among academicians</a:t>
            </a:r>
            <a:r>
              <a:rPr lang="tr-TR" dirty="0" smtClean="0"/>
              <a:t> (e-mails)</a:t>
            </a:r>
          </a:p>
          <a:p>
            <a:pPr lvl="1"/>
            <a:r>
              <a:rPr lang="tr-TR" dirty="0" smtClean="0"/>
              <a:t>Annual Meetings with larger participation of academicians at working groups</a:t>
            </a:r>
            <a:endParaRPr lang="en-US" dirty="0" smtClean="0"/>
          </a:p>
          <a:p>
            <a:r>
              <a:rPr lang="tr-TR" dirty="0" smtClean="0"/>
              <a:t>New statute for official registration</a:t>
            </a:r>
          </a:p>
          <a:p>
            <a:pPr lvl="1"/>
            <a:r>
              <a:rPr lang="tr-TR" dirty="0" smtClean="0"/>
              <a:t>i.e.</a:t>
            </a:r>
            <a:r>
              <a:rPr lang="en-US" dirty="0" smtClean="0"/>
              <a:t>European </a:t>
            </a:r>
            <a:r>
              <a:rPr lang="en-US" dirty="0"/>
              <a:t>University </a:t>
            </a:r>
            <a:r>
              <a:rPr lang="en-US" dirty="0" smtClean="0"/>
              <a:t>Association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5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O</a:t>
            </a:r>
            <a:r>
              <a:rPr lang="tr-TR" dirty="0" smtClean="0">
                <a:solidFill>
                  <a:schemeClr val="bg1"/>
                </a:solidFill>
              </a:rPr>
              <a:t>fficial registration of the BUA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99" t="12594" r="10707" b="11610"/>
          <a:stretch/>
        </p:blipFill>
        <p:spPr>
          <a:xfrm>
            <a:off x="215515" y="1697332"/>
            <a:ext cx="8712969" cy="46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tr-TR" sz="3200" dirty="0">
                <a:solidFill>
                  <a:schemeClr val="bg1"/>
                </a:solidFill>
              </a:rPr>
              <a:t>C</a:t>
            </a:r>
            <a:r>
              <a:rPr lang="en-IE" sz="3200" dirty="0" err="1">
                <a:solidFill>
                  <a:schemeClr val="bg1"/>
                </a:solidFill>
              </a:rPr>
              <a:t>oll</a:t>
            </a:r>
            <a:r>
              <a:rPr lang="tr-TR" sz="3200" dirty="0">
                <a:solidFill>
                  <a:schemeClr val="bg1"/>
                </a:solidFill>
              </a:rPr>
              <a:t>a</a:t>
            </a:r>
            <a:r>
              <a:rPr lang="en-IE" sz="3200" dirty="0" err="1">
                <a:solidFill>
                  <a:schemeClr val="bg1"/>
                </a:solidFill>
              </a:rPr>
              <a:t>boration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smtClean="0">
                <a:solidFill>
                  <a:schemeClr val="bg1"/>
                </a:solidFill>
              </a:rPr>
              <a:t>between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en-IE" sz="3200" dirty="0" err="1" smtClean="0"/>
              <a:t>Stara</a:t>
            </a:r>
            <a:r>
              <a:rPr lang="en-IE" sz="3200" dirty="0" smtClean="0"/>
              <a:t> </a:t>
            </a:r>
            <a:r>
              <a:rPr lang="en-IE" sz="3200" dirty="0"/>
              <a:t>Zagora </a:t>
            </a:r>
            <a:r>
              <a:rPr lang="en-IE" sz="3200" dirty="0">
                <a:solidFill>
                  <a:schemeClr val="bg1"/>
                </a:solidFill>
              </a:rPr>
              <a:t>and </a:t>
            </a:r>
            <a:r>
              <a:rPr lang="en-IE" sz="3200" dirty="0"/>
              <a:t>Edirne</a:t>
            </a:r>
            <a:r>
              <a:rPr lang="tr-TR" sz="3200" dirty="0"/>
              <a:t/>
            </a:r>
            <a:br>
              <a:rPr lang="tr-TR" sz="3200" dirty="0"/>
            </a:br>
            <a:r>
              <a:rPr lang="tr-TR" sz="3200" dirty="0">
                <a:solidFill>
                  <a:schemeClr val="bg1"/>
                </a:solidFill>
              </a:rPr>
              <a:t>since </a:t>
            </a:r>
            <a:r>
              <a:rPr lang="tr-TR" sz="3200" dirty="0" smtClean="0">
                <a:solidFill>
                  <a:schemeClr val="bg1"/>
                </a:solidFill>
              </a:rPr>
              <a:t>1997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graphicFrame>
        <p:nvGraphicFramePr>
          <p:cNvPr id="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474605"/>
              </p:ext>
            </p:extLst>
          </p:nvPr>
        </p:nvGraphicFramePr>
        <p:xfrm>
          <a:off x="755576" y="1330622"/>
          <a:ext cx="1162274" cy="1162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orelDRAW" r:id="rId3" imgW="327227" imgH="379216" progId="CorelDRAW.Graphic.14">
                  <p:embed/>
                </p:oleObj>
              </mc:Choice>
              <mc:Fallback>
                <p:oleObj name="CorelDRAW" r:id="rId3" imgW="327227" imgH="379216" progId="CorelDRAW.Graphic.14">
                  <p:embed/>
                  <p:pic>
                    <p:nvPicPr>
                      <p:cNvPr id="1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4000" contrast="-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26" t="12056" r="4976" b="9297"/>
                      <a:stretch>
                        <a:fillRect/>
                      </a:stretch>
                    </p:blipFill>
                    <p:spPr bwMode="auto">
                      <a:xfrm>
                        <a:off x="755576" y="1330622"/>
                        <a:ext cx="1162274" cy="1162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/>
          <p:cNvPicPr preferRelativeResize="0"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7" r="83023"/>
          <a:stretch>
            <a:fillRect/>
          </a:stretch>
        </p:blipFill>
        <p:spPr bwMode="auto">
          <a:xfrm>
            <a:off x="7565586" y="1361983"/>
            <a:ext cx="1090464" cy="11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8 Resim" descr="DIMOV1.JPG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3196" t="27341" r="10068"/>
          <a:stretch/>
        </p:blipFill>
        <p:spPr bwMode="auto">
          <a:xfrm>
            <a:off x="457200" y="2905422"/>
            <a:ext cx="4042792" cy="275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2016 Peterburg\IMG_55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5" y="2924944"/>
            <a:ext cx="3796710" cy="26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Our mid- and long-term</a:t>
            </a:r>
            <a:br>
              <a:rPr lang="tr-TR" dirty="0" smtClean="0"/>
            </a:br>
            <a:r>
              <a:rPr lang="tr-TR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tr-TR" dirty="0" smtClean="0"/>
              <a:t>Official registration of the association</a:t>
            </a:r>
          </a:p>
          <a:p>
            <a:r>
              <a:rPr lang="tr-TR" dirty="0" smtClean="0"/>
              <a:t>Establishment of Balkan Institutions or,</a:t>
            </a:r>
          </a:p>
          <a:p>
            <a:r>
              <a:rPr lang="tr-TR" dirty="0" smtClean="0"/>
              <a:t>UNESCO Chairs &amp; Networks or,</a:t>
            </a:r>
          </a:p>
          <a:p>
            <a:r>
              <a:rPr lang="tr-TR" dirty="0" smtClean="0"/>
              <a:t>Research Centers on specific topics; i.e. on:</a:t>
            </a:r>
          </a:p>
          <a:p>
            <a:pPr lvl="1"/>
            <a:r>
              <a:rPr lang="tr-TR" dirty="0" smtClean="0"/>
              <a:t>History</a:t>
            </a:r>
          </a:p>
          <a:p>
            <a:pPr lvl="1"/>
            <a:r>
              <a:rPr lang="tr-TR" dirty="0" smtClean="0"/>
              <a:t>International Law</a:t>
            </a:r>
          </a:p>
          <a:p>
            <a:pPr lvl="1"/>
            <a:r>
              <a:rPr lang="tr-TR" dirty="0" smtClean="0"/>
              <a:t>Cultural and Natural Heritage</a:t>
            </a:r>
          </a:p>
          <a:p>
            <a:pPr lvl="1"/>
            <a:r>
              <a:rPr lang="tr-TR" dirty="0" smtClean="0"/>
              <a:t>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26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9" y="-6532"/>
            <a:ext cx="9183189" cy="5307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1"/>
          <a:stretch/>
        </p:blipFill>
        <p:spPr>
          <a:xfrm>
            <a:off x="4306888" y="4323750"/>
            <a:ext cx="4873624" cy="2517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747"/>
            <a:ext cx="4306887" cy="251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22512" y="548680"/>
            <a:ext cx="7992888" cy="3384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tr-T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your attention!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2" descr="Res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76" y="4375367"/>
            <a:ext cx="1224136" cy="12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6513" y="13970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Recent Otology History of Last 15 Years in Region of the Thrace, Balkans</a:t>
            </a:r>
          </a:p>
        </p:txBody>
      </p:sp>
      <p:sp>
        <p:nvSpPr>
          <p:cNvPr id="707600" name="Rectangle 16"/>
          <p:cNvSpPr>
            <a:spLocks noChangeArrowheads="1"/>
          </p:cNvSpPr>
          <p:nvPr/>
        </p:nvSpPr>
        <p:spPr bwMode="auto">
          <a:xfrm>
            <a:off x="304800" y="6076950"/>
            <a:ext cx="8435975" cy="19050"/>
          </a:xfrm>
          <a:prstGeom prst="rect">
            <a:avLst/>
          </a:prstGeom>
          <a:gradFill rotWithShape="1">
            <a:gsLst>
              <a:gs pos="0">
                <a:srgbClr val="000082">
                  <a:alpha val="0"/>
                </a:srgbClr>
              </a:gs>
              <a:gs pos="50000">
                <a:srgbClr val="FF6600"/>
              </a:gs>
              <a:gs pos="100000">
                <a:srgbClr val="00008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bg-BG" sz="18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7" name="Rectangle 17"/>
          <p:cNvSpPr>
            <a:spLocks noChangeArrowheads="1"/>
          </p:cNvSpPr>
          <p:nvPr/>
        </p:nvSpPr>
        <p:spPr bwMode="auto">
          <a:xfrm>
            <a:off x="-228600" y="1124744"/>
            <a:ext cx="899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STARA ZAGORA                                                            EDIRNE</a:t>
            </a:r>
            <a:endParaRPr kumimoji="0" lang="en-US" altLang="bg-BG" sz="1800" b="1" i="0" u="none" strike="noStrike" kern="1200" cap="none" spc="0" normalizeH="0" baseline="0" noProof="0" dirty="0">
              <a:ln>
                <a:noFill/>
              </a:ln>
              <a:solidFill>
                <a:srgbClr val="E3E3FF"/>
              </a:solidFill>
              <a:effectLst/>
              <a:uLnTx/>
              <a:uFillTx/>
              <a:latin typeface="Bradley Hand ITC" pitchFamily="66" charset="0"/>
              <a:ea typeface="+mn-ea"/>
              <a:cs typeface="Arial" charset="0"/>
            </a:endParaRPr>
          </a:p>
        </p:txBody>
      </p:sp>
      <p:sp>
        <p:nvSpPr>
          <p:cNvPr id="707590" name="Oval 6"/>
          <p:cNvSpPr>
            <a:spLocks noChangeArrowheads="1"/>
          </p:cNvSpPr>
          <p:nvPr/>
        </p:nvSpPr>
        <p:spPr bwMode="auto">
          <a:xfrm rot="20972945">
            <a:off x="5898735" y="1869173"/>
            <a:ext cx="1756962" cy="2860675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19216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73" name="Picture 7" descr="M 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03" y="1628800"/>
            <a:ext cx="2621066" cy="342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592" name="Oval 8"/>
          <p:cNvSpPr>
            <a:spLocks noChangeArrowheads="1"/>
          </p:cNvSpPr>
          <p:nvPr/>
        </p:nvSpPr>
        <p:spPr bwMode="auto">
          <a:xfrm>
            <a:off x="6502548" y="3225650"/>
            <a:ext cx="2108052" cy="209224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19216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7593" name="Oval 9"/>
          <p:cNvSpPr>
            <a:spLocks noChangeArrowheads="1"/>
          </p:cNvSpPr>
          <p:nvPr/>
        </p:nvSpPr>
        <p:spPr bwMode="auto">
          <a:xfrm>
            <a:off x="1056118" y="2245578"/>
            <a:ext cx="2562047" cy="3161799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19216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76" name="Picture 10" descr="Cem Antal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0" b="12564"/>
          <a:stretch>
            <a:fillRect/>
          </a:stretch>
        </p:blipFill>
        <p:spPr bwMode="auto">
          <a:xfrm>
            <a:off x="6824562" y="3284984"/>
            <a:ext cx="1693403" cy="222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597" name="Oval 13"/>
          <p:cNvSpPr>
            <a:spLocks noChangeArrowheads="1"/>
          </p:cNvSpPr>
          <p:nvPr/>
        </p:nvSpPr>
        <p:spPr bwMode="auto">
          <a:xfrm>
            <a:off x="992558" y="3849203"/>
            <a:ext cx="1513318" cy="1860717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19216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79" name="Picture 11" descr="Magnan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4" y="1484784"/>
            <a:ext cx="2608960" cy="311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14" descr="Dimov Kol"/>
          <p:cNvPicPr>
            <a:picLocks noChangeAspect="1" noChangeArrowheads="1"/>
          </p:cNvPicPr>
          <p:nvPr/>
        </p:nvPicPr>
        <p:blipFill>
          <a:blip r:embed="rId5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r="2135" b="11867"/>
          <a:stretch>
            <a:fillRect/>
          </a:stretch>
        </p:blipFill>
        <p:spPr bwMode="auto">
          <a:xfrm>
            <a:off x="838200" y="3212976"/>
            <a:ext cx="2062652" cy="222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40"/>
          <p:cNvSpPr>
            <a:spLocks noChangeArrowheads="1"/>
          </p:cNvSpPr>
          <p:nvPr/>
        </p:nvSpPr>
        <p:spPr bwMode="auto">
          <a:xfrm>
            <a:off x="-76200" y="620688"/>
            <a:ext cx="929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OTOLOGY IN THRACE - 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TEACHERS</a:t>
            </a:r>
            <a:endParaRPr kumimoji="0" lang="fr-FR" altLang="bg-BG" sz="1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5141" y="4005064"/>
            <a:ext cx="1625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Prof.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Dr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Jacques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Magnan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France</a:t>
            </a:r>
            <a:endParaRPr kumimoji="0" lang="en-US" altLang="bg-BG" sz="1600" b="1" i="0" u="none" strike="noStrike" kern="1200" cap="none" spc="0" normalizeH="0" baseline="0" noProof="0" dirty="0">
              <a:ln>
                <a:noFill/>
              </a:ln>
              <a:solidFill>
                <a:srgbClr val="E3E3FF"/>
              </a:solidFill>
              <a:effectLst/>
              <a:uLnTx/>
              <a:uFillTx/>
              <a:latin typeface="Bradley Hand ITC" pitchFamily="66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5781" y="4005064"/>
            <a:ext cx="1625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Prof.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Dr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Mirko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Tos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Denmark</a:t>
            </a:r>
            <a:endParaRPr kumimoji="0" lang="en-US" altLang="bg-BG" sz="1600" b="1" i="0" u="none" strike="noStrike" kern="1200" cap="none" spc="0" normalizeH="0" baseline="0" noProof="0" dirty="0">
              <a:ln>
                <a:noFill/>
              </a:ln>
              <a:solidFill>
                <a:srgbClr val="E3E3FF"/>
              </a:solidFill>
              <a:effectLst/>
              <a:uLnTx/>
              <a:uFillTx/>
              <a:latin typeface="Bradley Hand ITC" pitchFamily="66" charset="0"/>
              <a:ea typeface="+mn-ea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" y="4797152"/>
            <a:ext cx="2500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Prof.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Dr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Pavel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Dimov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Bulgaria</a:t>
            </a:r>
            <a:endParaRPr kumimoji="0" lang="en-US" altLang="bg-BG" sz="1600" b="1" i="0" u="none" strike="noStrike" kern="1200" cap="none" spc="0" normalizeH="0" baseline="0" noProof="0" dirty="0">
              <a:ln>
                <a:noFill/>
              </a:ln>
              <a:solidFill>
                <a:srgbClr val="E3E3FF"/>
              </a:solidFill>
              <a:effectLst/>
              <a:uLnTx/>
              <a:uFillTx/>
              <a:latin typeface="Bradley Hand ITC" pitchFamily="66" charset="0"/>
              <a:ea typeface="+mn-ea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8200" y="5004465"/>
            <a:ext cx="2500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Prof.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Dr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Cem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 </a:t>
            </a:r>
            <a:r>
              <a:rPr kumimoji="0" lang="en-US" altLang="bg-BG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Uzun</a:t>
            </a: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3FF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charset="0"/>
              </a:rPr>
              <a:t>Turkey</a:t>
            </a:r>
            <a:endParaRPr kumimoji="0" lang="en-US" altLang="bg-BG" sz="1600" b="1" i="0" u="none" strike="noStrike" kern="1200" cap="none" spc="0" normalizeH="0" baseline="0" noProof="0" dirty="0">
              <a:ln>
                <a:noFill/>
              </a:ln>
              <a:solidFill>
                <a:srgbClr val="E3E3FF"/>
              </a:solidFill>
              <a:effectLst/>
              <a:uLnTx/>
              <a:uFillTx/>
              <a:latin typeface="Bradley Hand ITC" pitchFamily="66" charset="0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464" y="5336436"/>
            <a:ext cx="4933872" cy="15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US" dirty="0" smtClean="0"/>
              <a:t>Pavel DIMOV &amp; </a:t>
            </a:r>
            <a:r>
              <a:rPr lang="en-US" dirty="0" err="1" smtClean="0"/>
              <a:t>Cem</a:t>
            </a:r>
            <a:r>
              <a:rPr lang="en-US" dirty="0" smtClean="0"/>
              <a:t> UZUN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107504" y="1196752"/>
            <a:ext cx="5643885" cy="5400600"/>
          </a:xfrm>
        </p:spPr>
        <p:txBody>
          <a:bodyPr/>
          <a:lstStyle/>
          <a:p>
            <a:r>
              <a:rPr lang="en-US" sz="2800" dirty="0"/>
              <a:t>have organized &gt; 30 scientific meetings, </a:t>
            </a:r>
            <a:r>
              <a:rPr lang="en-US" sz="2800" dirty="0" err="1"/>
              <a:t>tympanoplasty</a:t>
            </a:r>
            <a:r>
              <a:rPr lang="en-US" sz="2800" dirty="0"/>
              <a:t> courses, dissection or live surgery </a:t>
            </a:r>
            <a:r>
              <a:rPr lang="en-US" sz="2800" dirty="0" smtClean="0"/>
              <a:t>courses, congresses</a:t>
            </a:r>
            <a:r>
              <a:rPr lang="tr-TR" sz="2800" dirty="0" smtClean="0"/>
              <a:t> in European standards</a:t>
            </a:r>
            <a:endParaRPr lang="en-US" sz="2800" dirty="0"/>
          </a:p>
          <a:p>
            <a:r>
              <a:rPr lang="en-US" sz="2800" dirty="0" smtClean="0"/>
              <a:t>have attended &gt; 100 scientific meetings in the Balkans as invited lecturers</a:t>
            </a:r>
          </a:p>
          <a:p>
            <a:r>
              <a:rPr lang="tr-TR" sz="2800" dirty="0" smtClean="0"/>
              <a:t>also</a:t>
            </a:r>
            <a:r>
              <a:rPr lang="en-US" sz="2800" dirty="0" smtClean="0"/>
              <a:t> at World or European Congresses, or American Academy meetings and represented the Balkans in the world</a:t>
            </a:r>
          </a:p>
          <a:p>
            <a:endParaRPr lang="tr-TR" sz="2800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C.Uzun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r="23688" b="6789"/>
          <a:stretch/>
        </p:blipFill>
        <p:spPr bwMode="auto">
          <a:xfrm>
            <a:off x="5714513" y="1484784"/>
            <a:ext cx="332198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C. Uzun</a:t>
            </a:r>
            <a:endParaRPr lang="tr-TR"/>
          </a:p>
        </p:txBody>
      </p:sp>
      <p:pic>
        <p:nvPicPr>
          <p:cNvPr id="15363" name="Picture 3" descr="C:\Users\Balkan Med J\Desktop\dimov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1465" r="2261"/>
          <a:stretch/>
        </p:blipFill>
        <p:spPr bwMode="auto">
          <a:xfrm>
            <a:off x="24563" y="27725"/>
            <a:ext cx="4907478" cy="34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Balkan Med J\Desktop\dimov\h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-829" r="8479" b="84"/>
          <a:stretch/>
        </p:blipFill>
        <p:spPr bwMode="auto">
          <a:xfrm>
            <a:off x="5076056" y="3149337"/>
            <a:ext cx="3888432" cy="36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699792" y="3717032"/>
            <a:ext cx="23531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Well admirable </a:t>
            </a:r>
            <a:r>
              <a:rPr lang="tr-TR" sz="2800" dirty="0" smtClean="0">
                <a:solidFill>
                  <a:srgbClr val="FFFF00"/>
                </a:solidFill>
              </a:rPr>
              <a:t>s</a:t>
            </a:r>
            <a:r>
              <a:rPr lang="en-US" sz="2800" dirty="0" err="1" smtClean="0">
                <a:solidFill>
                  <a:srgbClr val="FFFF00"/>
                </a:solidFill>
              </a:rPr>
              <a:t>cientific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&amp;</a:t>
            </a:r>
          </a:p>
          <a:p>
            <a:pPr algn="ctr"/>
            <a:r>
              <a:rPr lang="tr-TR" sz="2800" dirty="0" smtClean="0">
                <a:solidFill>
                  <a:srgbClr val="FFFF00"/>
                </a:solidFill>
              </a:rPr>
              <a:t>s</a:t>
            </a:r>
            <a:r>
              <a:rPr lang="en-US" sz="2800" dirty="0" err="1" smtClean="0">
                <a:solidFill>
                  <a:srgbClr val="FFFF00"/>
                </a:solidFill>
              </a:rPr>
              <a:t>ocial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smtClean="0">
                <a:solidFill>
                  <a:srgbClr val="FFFF00"/>
                </a:solidFill>
              </a:rPr>
              <a:t>p</a:t>
            </a:r>
            <a:r>
              <a:rPr lang="en-US" sz="2800" dirty="0" err="1" smtClean="0">
                <a:solidFill>
                  <a:srgbClr val="FFFF00"/>
                </a:solidFill>
              </a:rPr>
              <a:t>rogram</a:t>
            </a:r>
            <a:r>
              <a:rPr lang="tr-TR" sz="2800" dirty="0" smtClean="0">
                <a:solidFill>
                  <a:srgbClr val="FFFF00"/>
                </a:solidFill>
              </a:rPr>
              <a:t>s</a:t>
            </a:r>
            <a:endParaRPr lang="tr-TR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Balkan Med J\Desktop\dimov\P1010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9616"/>
            <a:ext cx="2440320" cy="32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trakya.edu.tr/anasayfa/dosyalar/201159101014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22118"/>
            <a:ext cx="3913757" cy="2935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08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-33337" y="533400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1-st </a:t>
            </a:r>
            <a:r>
              <a:rPr kumimoji="0" lang="en-US" altLang="bg-B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Trakya</a:t>
            </a: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Days </a:t>
            </a:r>
            <a:r>
              <a:rPr kumimoji="0" lang="en-US" altLang="bg-B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Stara</a:t>
            </a: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Zagora,  May 21-23, 2014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Trakia</a:t>
            </a: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University </a:t>
            </a:r>
            <a:r>
              <a:rPr kumimoji="0" lang="en-US" altLang="bg-B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Stara</a:t>
            </a: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Zagora, Bulgaria – </a:t>
            </a:r>
            <a:r>
              <a:rPr kumimoji="0" lang="en-US" altLang="bg-B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Trakya</a:t>
            </a:r>
            <a:r>
              <a: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University Edirne, Turkey</a:t>
            </a:r>
            <a:endParaRPr kumimoji="0" lang="bg-BG" altLang="bg-BG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18288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Dissemination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Scientific Collaboration 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Thrace to the Balkans: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Otolaryngology Example</a:t>
            </a:r>
          </a:p>
        </p:txBody>
      </p:sp>
      <p:graphicFrame>
        <p:nvGraphicFramePr>
          <p:cNvPr id="4102" name="Object 7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2116138" y="4495800"/>
          <a:ext cx="2455862" cy="7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orelDRAW" r:id="rId3" imgW="1918106" imgH="1167384" progId="CorelDRAW.Graphic.12">
                  <p:embed/>
                </p:oleObj>
              </mc:Choice>
              <mc:Fallback>
                <p:oleObj name="CorelDRAW" r:id="rId3" imgW="1918106" imgH="1167384" progId="CorelDRAW.Graphic.12">
                  <p:embed/>
                  <p:pic>
                    <p:nvPicPr>
                      <p:cNvPr id="410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138" y="4495800"/>
                        <a:ext cx="2455862" cy="7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8"/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4071257" y="175986"/>
          <a:ext cx="718457" cy="28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orelDRAW" r:id="rId5" imgW="1328052" imgH="695401" progId="CorelDRAW.Graphic.14">
                  <p:embed/>
                </p:oleObj>
              </mc:Choice>
              <mc:Fallback>
                <p:oleObj name="CorelDRAW" r:id="rId5" imgW="1328052" imgH="695401" progId="CorelDRAW.Graphic.14">
                  <p:embed/>
                  <p:pic>
                    <p:nvPicPr>
                      <p:cNvPr id="1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257" y="175986"/>
                        <a:ext cx="718457" cy="281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/>
          </p:nvPr>
        </p:nvGraphicFramePr>
        <p:xfrm>
          <a:off x="838200" y="189377"/>
          <a:ext cx="718457" cy="267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CorelDRAW" r:id="rId7" imgW="1805277" imgH="1037675" progId="CorelDRAW.Graphic.12">
                  <p:embed/>
                </p:oleObj>
              </mc:Choice>
              <mc:Fallback>
                <p:oleObj name="CorelDRAW" r:id="rId7" imgW="1805277" imgH="1037675" progId="CorelDRAW.Graphic.12">
                  <p:embed/>
                  <p:pic>
                    <p:nvPicPr>
                      <p:cNvPr id="12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92" t="4163" r="40082" b="4163"/>
                      <a:stretch>
                        <a:fillRect/>
                      </a:stretch>
                    </p:blipFill>
                    <p:spPr bwMode="auto">
                      <a:xfrm>
                        <a:off x="838200" y="189377"/>
                        <a:ext cx="718457" cy="26782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8" descr="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189377"/>
            <a:ext cx="718457" cy="26335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1"/>
          <p:cNvPicPr preferRelativeResize="0">
            <a:picLocks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4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7" r="83023"/>
          <a:stretch>
            <a:fillRect/>
          </a:stretch>
        </p:blipFill>
        <p:spPr bwMode="auto">
          <a:xfrm>
            <a:off x="4800600" y="3429001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Object 45"/>
          <p:cNvGraphicFramePr>
            <a:graphicFrameLocks noChangeAspect="1"/>
          </p:cNvGraphicFramePr>
          <p:nvPr>
            <p:extLst/>
          </p:nvPr>
        </p:nvGraphicFramePr>
        <p:xfrm>
          <a:off x="3581399" y="3429000"/>
          <a:ext cx="762001" cy="76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CorelDRAW" r:id="rId12" imgW="327227" imgH="379216" progId="CorelDRAW.Graphic.14">
                  <p:embed/>
                </p:oleObj>
              </mc:Choice>
              <mc:Fallback>
                <p:oleObj name="CorelDRAW" r:id="rId12" imgW="327227" imgH="379216" progId="CorelDRAW.Graphic.14">
                  <p:embed/>
                  <p:pic>
                    <p:nvPicPr>
                      <p:cNvPr id="1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14000" contrast="-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26" t="12056" r="4976" b="9297"/>
                      <a:stretch>
                        <a:fillRect/>
                      </a:stretch>
                    </p:blipFill>
                    <p:spPr bwMode="auto">
                      <a:xfrm>
                        <a:off x="3581399" y="3429000"/>
                        <a:ext cx="762001" cy="76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0" y="5005387"/>
            <a:ext cx="9067800" cy="785813"/>
            <a:chOff x="96" y="3312"/>
            <a:chExt cx="5568" cy="495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96" y="3312"/>
              <a:ext cx="2736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Pavel </a:t>
              </a:r>
              <a:r>
                <a:rPr kumimoji="0" lang="en-US" altLang="bg-BG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Dimov</a:t>
              </a:r>
              <a:endParaRPr kumimoji="0" lang="en-US" altLang="bg-BG" sz="19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bg-BG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Center of Otology and </a:t>
              </a:r>
              <a:r>
                <a:rPr kumimoji="0" lang="en-US" altLang="bg-BG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Neuro</a:t>
              </a:r>
              <a:r>
                <a:rPr kumimoji="0" lang="en-US" altLang="bg-B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-Otology </a:t>
              </a:r>
            </a:p>
            <a:p>
              <a:pPr marL="0" marR="0" lvl="0" indent="0" algn="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Trakia</a:t>
              </a:r>
              <a:r>
                <a:rPr kumimoji="0" lang="en-US" altLang="bg-B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University St. Zagora, Bulgaria</a:t>
              </a:r>
              <a:r>
                <a:rPr kumimoji="0" lang="en-US" altLang="bg-BG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2928" y="3312"/>
              <a:ext cx="2736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Cem</a:t>
              </a:r>
              <a:r>
                <a:rPr kumimoji="0" lang="en-US" altLang="bg-BG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altLang="bg-BG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Uzun</a:t>
              </a:r>
              <a:endParaRPr kumimoji="0" lang="en-US" altLang="bg-BG" sz="19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Clinic of Otorhinolaryngology, HNS</a:t>
              </a: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Trakya</a:t>
              </a:r>
              <a:r>
                <a:rPr kumimoji="0" lang="en-US" altLang="bg-B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University Edirne, Turkey</a:t>
              </a:r>
              <a:r>
                <a:rPr kumimoji="0" lang="en-US" altLang="bg-BG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6322469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Dissemination of Scientific Collaboration in Thrace to the Balkans: the Otolaryngology Example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1-st </a:t>
            </a:r>
            <a:r>
              <a:rPr kumimoji="0" lang="en-US" altLang="bg-BG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Trakya</a:t>
            </a: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Days </a:t>
            </a:r>
            <a:r>
              <a:rPr kumimoji="0" lang="en-US" altLang="bg-BG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Stara</a:t>
            </a: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Zagora,  May 21-23, </a:t>
            </a: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 </a:t>
            </a:r>
            <a:r>
              <a:rPr kumimoji="0" lang="en-US" altLang="bg-BG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Trakia</a:t>
            </a: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</a:t>
            </a:r>
            <a:r>
              <a:rPr kumimoji="0" lang="en-US" altLang="bg-BG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Stara</a:t>
            </a: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Zagora, Bulgaria – </a:t>
            </a:r>
            <a:r>
              <a:rPr kumimoji="0" lang="en-US" altLang="bg-BG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Trakya</a:t>
            </a: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University Edirne, </a:t>
            </a: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Turkey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Dr. Pavel </a:t>
            </a:r>
            <a:r>
              <a:rPr kumimoji="0" lang="en-US" altLang="bg-BG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Dimov</a:t>
            </a: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Prof. Dr. </a:t>
            </a:r>
            <a:r>
              <a:rPr kumimoji="0" lang="en-US" altLang="bg-BG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Cem</a:t>
            </a:r>
            <a:r>
              <a:rPr kumimoji="0" lang="en-US" altLang="bg-BG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bg-BG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Uzun</a:t>
            </a:r>
            <a:endParaRPr kumimoji="0" lang="bg-BG" altLang="bg-BG" sz="8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8" descr="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71" y="4508231"/>
            <a:ext cx="2405063" cy="6376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balkan ambl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0266" y="2071688"/>
            <a:ext cx="3486150" cy="3492500"/>
          </a:xfrm>
          <a:prstGeom prst="rect">
            <a:avLst/>
          </a:prstGeom>
        </p:spPr>
      </p:pic>
      <p:sp>
        <p:nvSpPr>
          <p:cNvPr id="512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tr-TR" dirty="0" smtClean="0"/>
              <a:t>Balkan </a:t>
            </a:r>
            <a:r>
              <a:rPr lang="tr-TR" dirty="0" err="1" smtClean="0"/>
              <a:t>Society</a:t>
            </a:r>
            <a:r>
              <a:rPr lang="tr-TR" dirty="0" smtClean="0"/>
              <a:t> of ORL-HNS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5576" y="1135063"/>
            <a:ext cx="4114800" cy="54292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Albania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Bosnia</a:t>
            </a:r>
            <a:r>
              <a:rPr lang="tr-TR" dirty="0" smtClean="0"/>
              <a:t> &amp; </a:t>
            </a:r>
            <a:r>
              <a:rPr lang="tr-TR" dirty="0" err="1" smtClean="0"/>
              <a:t>Herzegovina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Bulgaria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Greece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Hungary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/>
              <a:t>Kosova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Montenegro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Rep</a:t>
            </a:r>
            <a:r>
              <a:rPr lang="tr-TR" dirty="0" smtClean="0"/>
              <a:t>. of </a:t>
            </a:r>
            <a:r>
              <a:rPr lang="tr-TR" dirty="0" err="1" smtClean="0"/>
              <a:t>Macedonia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Romania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err="1" smtClean="0"/>
              <a:t>Serbia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/>
              <a:t>Turkey</a:t>
            </a:r>
          </a:p>
        </p:txBody>
      </p:sp>
      <p:sp>
        <p:nvSpPr>
          <p:cNvPr id="11" name="10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C. Uzun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34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96144"/>
          </a:xfrm>
        </p:spPr>
        <p:txBody>
          <a:bodyPr/>
          <a:lstStyle/>
          <a:p>
            <a:r>
              <a:rPr lang="tr-TR" dirty="0" smtClean="0"/>
              <a:t>Balkan Congresses of ORL&amp;HNS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5616"/>
            <a:ext cx="4038600" cy="5297760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1931 Sofia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1933 Bucharest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1935 </a:t>
            </a:r>
            <a:r>
              <a:rPr lang="tr-TR" i="1" dirty="0" smtClean="0">
                <a:solidFill>
                  <a:srgbClr val="FF0000"/>
                </a:solidFill>
              </a:rPr>
              <a:t>Society established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1938 Athens</a:t>
            </a:r>
          </a:p>
          <a:p>
            <a:r>
              <a:rPr lang="tr-TR" dirty="0" smtClean="0"/>
              <a:t>2002 </a:t>
            </a:r>
            <a:r>
              <a:rPr lang="tr-TR" i="1" dirty="0" smtClean="0"/>
              <a:t>Society reasblished</a:t>
            </a:r>
          </a:p>
          <a:p>
            <a:r>
              <a:rPr lang="tr-TR" dirty="0" smtClean="0"/>
              <a:t>2004 Burgas</a:t>
            </a:r>
          </a:p>
          <a:p>
            <a:r>
              <a:rPr lang="tr-TR" dirty="0" smtClean="0"/>
              <a:t>2006 Edirne</a:t>
            </a:r>
          </a:p>
          <a:p>
            <a:r>
              <a:rPr lang="tr-TR" dirty="0" smtClean="0"/>
              <a:t>2008 Thessaloniki</a:t>
            </a:r>
          </a:p>
          <a:p>
            <a:r>
              <a:rPr lang="tr-TR" dirty="0" smtClean="0"/>
              <a:t>2010 Nis</a:t>
            </a:r>
          </a:p>
          <a:p>
            <a:r>
              <a:rPr lang="tr-TR" dirty="0" smtClean="0"/>
              <a:t>2012 Targu Mures</a:t>
            </a:r>
          </a:p>
          <a:p>
            <a:r>
              <a:rPr lang="tr-TR" dirty="0" smtClean="0"/>
              <a:t>2014 Budva</a:t>
            </a:r>
          </a:p>
          <a:p>
            <a:r>
              <a:rPr lang="tr-TR" dirty="0" smtClean="0"/>
              <a:t>2016 Tirana</a:t>
            </a:r>
          </a:p>
          <a:p>
            <a:r>
              <a:rPr lang="tr-TR" dirty="0" smtClean="0"/>
              <a:t>2018 Varna</a:t>
            </a:r>
            <a:endParaRPr lang="en-US" dirty="0"/>
          </a:p>
        </p:txBody>
      </p:sp>
      <p:pic>
        <p:nvPicPr>
          <p:cNvPr id="9" name="Picture 3" descr="BCOR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24744"/>
            <a:ext cx="2363945" cy="3422002"/>
          </a:xfrm>
          <a:ln w="31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7" name="Picture 15" descr="VBalkan congr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40289"/>
            <a:ext cx="2592193" cy="3629071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2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C.Uzun</a:t>
            </a:r>
            <a:endParaRPr lang="en-US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35496" y="188640"/>
            <a:ext cx="896347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FF00"/>
                </a:solidFill>
              </a:rPr>
              <a:t>Balkan Board Meetings on </a:t>
            </a:r>
            <a:r>
              <a:rPr lang="en-US" sz="2400" b="1" i="1" dirty="0" smtClean="0">
                <a:solidFill>
                  <a:srgbClr val="FFFF00"/>
                </a:solidFill>
              </a:rPr>
              <a:t>ENT Education in the Balkans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at </a:t>
            </a:r>
            <a:r>
              <a:rPr lang="tr-TR" sz="2000" dirty="0" smtClean="0">
                <a:solidFill>
                  <a:srgbClr val="FFFF00"/>
                </a:solidFill>
              </a:rPr>
              <a:t>annually National Turk</a:t>
            </a:r>
            <a:r>
              <a:rPr lang="en-US" sz="2000" dirty="0" err="1" smtClean="0">
                <a:solidFill>
                  <a:srgbClr val="FFFF00"/>
                </a:solidFill>
              </a:rPr>
              <a:t>ish</a:t>
            </a:r>
            <a:r>
              <a:rPr lang="tr-TR" sz="2000" dirty="0" smtClean="0">
                <a:solidFill>
                  <a:srgbClr val="FFFF00"/>
                </a:solidFill>
              </a:rPr>
              <a:t> ORL</a:t>
            </a:r>
            <a:r>
              <a:rPr lang="en-US" sz="2000" dirty="0" smtClean="0">
                <a:solidFill>
                  <a:srgbClr val="FFFF00"/>
                </a:solidFill>
              </a:rPr>
              <a:t>-</a:t>
            </a:r>
            <a:r>
              <a:rPr lang="tr-TR" sz="2000" dirty="0" smtClean="0">
                <a:solidFill>
                  <a:srgbClr val="FFFF00"/>
                </a:solidFill>
              </a:rPr>
              <a:t>HNS </a:t>
            </a:r>
            <a:r>
              <a:rPr lang="tr-TR" sz="2000" dirty="0" err="1" smtClean="0">
                <a:solidFill>
                  <a:srgbClr val="FFFF00"/>
                </a:solidFill>
              </a:rPr>
              <a:t>Congress</a:t>
            </a:r>
            <a:r>
              <a:rPr lang="en-US" sz="2000" dirty="0" err="1" smtClean="0">
                <a:solidFill>
                  <a:srgbClr val="FFFF00"/>
                </a:solidFill>
              </a:rPr>
              <a:t>es</a:t>
            </a:r>
            <a:endParaRPr lang="en-US" sz="2000" dirty="0">
              <a:solidFill>
                <a:srgbClr val="FFFF00"/>
              </a:solidFill>
            </a:endParaRPr>
          </a:p>
          <a:p>
            <a:pPr algn="r"/>
            <a:r>
              <a:rPr lang="tr-TR" sz="2400" dirty="0" smtClean="0">
                <a:solidFill>
                  <a:srgbClr val="FFFF00"/>
                </a:solidFill>
              </a:rPr>
              <a:t>since 2006 </a:t>
            </a:r>
            <a:r>
              <a:rPr lang="en-US" sz="2400" dirty="0" smtClean="0">
                <a:solidFill>
                  <a:srgbClr val="FFFF00"/>
                </a:solidFill>
              </a:rPr>
              <a:t>/ </a:t>
            </a:r>
            <a:r>
              <a:rPr lang="tr-TR" sz="2400" dirty="0" smtClean="0">
                <a:solidFill>
                  <a:srgbClr val="FFFF00"/>
                </a:solidFill>
              </a:rPr>
              <a:t>Antalya</a:t>
            </a:r>
            <a:r>
              <a:rPr lang="en-US" sz="2400" dirty="0" smtClean="0">
                <a:solidFill>
                  <a:srgbClr val="FFFF00"/>
                </a:solidFill>
              </a:rPr>
              <a:t> - TURKEY</a:t>
            </a:r>
            <a:endParaRPr lang="tr-TR" sz="2400" dirty="0">
              <a:solidFill>
                <a:srgbClr val="FFFF00"/>
              </a:solidFill>
            </a:endParaRPr>
          </a:p>
        </p:txBody>
      </p:sp>
      <p:pic>
        <p:nvPicPr>
          <p:cNvPr id="17410" name="Picture 2" descr="C:\Users\Balkan Med J\Desktop\dimov\IMG_4855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417"/>
          <a:stretch/>
        </p:blipFill>
        <p:spPr bwMode="auto">
          <a:xfrm rot="5400000">
            <a:off x="-120080" y="1208313"/>
            <a:ext cx="3242735" cy="26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fbcdn-sphotos-d-a.akamaihd.net/hphotos-ak-ash4/t1.0-9/1001432_671979919502229_45148956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20325" r="2193" b="21069"/>
          <a:stretch/>
        </p:blipFill>
        <p:spPr bwMode="auto">
          <a:xfrm>
            <a:off x="2915816" y="1412776"/>
            <a:ext cx="6073254" cy="29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t="17313" b="31046"/>
          <a:stretch/>
        </p:blipFill>
        <p:spPr bwMode="auto">
          <a:xfrm>
            <a:off x="413792" y="3756032"/>
            <a:ext cx="8316416" cy="296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8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radley Hand ITC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radley Hand ITC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radley Hand ITC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radley Hand ITC" pitchFamily="66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4669</TotalTime>
  <Words>686</Words>
  <Application>Microsoft Office PowerPoint</Application>
  <PresentationFormat>On-screen Show (4:3)</PresentationFormat>
  <Paragraphs>127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Bradley Hand ITC</vt:lpstr>
      <vt:lpstr>Calibri</vt:lpstr>
      <vt:lpstr>Verdana</vt:lpstr>
      <vt:lpstr>Ofis Teması</vt:lpstr>
      <vt:lpstr>Default Design</vt:lpstr>
      <vt:lpstr>Mountain Top</vt:lpstr>
      <vt:lpstr>Office Theme</vt:lpstr>
      <vt:lpstr>CorelDRAW</vt:lpstr>
      <vt:lpstr>Future Academic Activities of BUA Proposals from the otolaryngology example: 20 years’ personal experience</vt:lpstr>
      <vt:lpstr>Collaboration between Stara Zagora and Edirne since 1997</vt:lpstr>
      <vt:lpstr>PowerPoint Presentation</vt:lpstr>
      <vt:lpstr>Pavel DIMOV &amp; Cem UZUN</vt:lpstr>
      <vt:lpstr>PowerPoint Presentation</vt:lpstr>
      <vt:lpstr>PowerPoint Presentation</vt:lpstr>
      <vt:lpstr>Balkan Society of ORL-HNS</vt:lpstr>
      <vt:lpstr>Balkan Congresses of ORL&amp;HNS</vt:lpstr>
      <vt:lpstr>PowerPoint Presentation</vt:lpstr>
      <vt:lpstr>Balkan Education Tour on ORL (10-17 May 2013) Pristine – Sarajevo – Skopje – Tirana under the auspices of Turkish Society of ORL-HNS</vt:lpstr>
      <vt:lpstr>Balkan ENT  Schools – Antalya since 2014</vt:lpstr>
      <vt:lpstr>PowerPoint Presentation</vt:lpstr>
      <vt:lpstr>Balkan Survey of CSOM (C. Uzun)</vt:lpstr>
      <vt:lpstr>PowerPoint Presentation</vt:lpstr>
      <vt:lpstr>After official registraiton; Balkan Society scientific panels or courses at European Congresses or Important International Congresses (Prague, Barcelona, etc)</vt:lpstr>
      <vt:lpstr>PowerPoint Presentation</vt:lpstr>
      <vt:lpstr>PowerPoint Presentation</vt:lpstr>
      <vt:lpstr>Proposals for short term planning of BUA activities</vt:lpstr>
      <vt:lpstr>Official registration of the BUA</vt:lpstr>
      <vt:lpstr>Our mid- and long-term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TOSHIBA</dc:creator>
  <cp:lastModifiedBy>Windows User</cp:lastModifiedBy>
  <cp:revision>419</cp:revision>
  <cp:lastPrinted>2017-03-23T20:23:06Z</cp:lastPrinted>
  <dcterms:created xsi:type="dcterms:W3CDTF">2011-08-22T20:17:34Z</dcterms:created>
  <dcterms:modified xsi:type="dcterms:W3CDTF">2017-03-24T23:35:19Z</dcterms:modified>
</cp:coreProperties>
</file>